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325" r:id="rId3"/>
    <p:sldId id="337" r:id="rId4"/>
    <p:sldId id="305" r:id="rId5"/>
    <p:sldId id="335" r:id="rId6"/>
    <p:sldId id="271" r:id="rId7"/>
    <p:sldId id="289" r:id="rId8"/>
    <p:sldId id="334" r:id="rId9"/>
    <p:sldId id="333" r:id="rId10"/>
    <p:sldId id="276" r:id="rId11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A6"/>
    <a:srgbClr val="FF9900"/>
    <a:srgbClr val="F36F33"/>
    <a:srgbClr val="009999"/>
    <a:srgbClr val="00C0BC"/>
    <a:srgbClr val="33CCCC"/>
    <a:srgbClr val="00C5C0"/>
    <a:srgbClr val="FF6600"/>
    <a:srgbClr val="0066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3716" autoAdjust="0"/>
  </p:normalViewPr>
  <p:slideViewPr>
    <p:cSldViewPr>
      <p:cViewPr varScale="1">
        <p:scale>
          <a:sx n="81" d="100"/>
          <a:sy n="81" d="100"/>
        </p:scale>
        <p:origin x="10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FBE4A-4134-4C19-BFA0-9DE1EA245D3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8380D6A-11F8-4A45-A2EA-C056CBAA177F}">
      <dgm:prSet phldrT="[Texte]"/>
      <dgm:spPr>
        <a:solidFill>
          <a:srgbClr val="00A6A6"/>
        </a:solidFill>
        <a:ln>
          <a:noFill/>
        </a:ln>
      </dgm:spPr>
      <dgm:t>
        <a:bodyPr/>
        <a:lstStyle/>
        <a:p>
          <a:r>
            <a:rPr lang="fr-FR" dirty="0" smtClean="0">
              <a:latin typeface="Arial" panose="020B0604020202020204" pitchFamily="34" charset="0"/>
              <a:cs typeface="Arial" panose="020B0604020202020204" pitchFamily="34" charset="0"/>
            </a:rPr>
            <a:t>Siège du Territoire</a:t>
          </a:r>
        </a:p>
      </dgm:t>
    </dgm:pt>
    <dgm:pt modelId="{2E840131-D662-4AFA-ABE0-589450EB3E8A}" type="parTrans" cxnId="{BFBAA347-F090-4DC8-A306-F152DDF0B36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2AC36-89E1-47C4-9762-3788808A4A86}" type="sibTrans" cxnId="{BFBAA347-F090-4DC8-A306-F152DDF0B36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75486-3F03-4900-8B0F-94696B6F23E2}">
      <dgm:prSet phldrT="[Texte]"/>
      <dgm:spPr>
        <a:solidFill>
          <a:srgbClr val="006699"/>
        </a:solidFill>
        <a:ln>
          <a:noFill/>
        </a:ln>
      </dgm:spPr>
      <dgm:t>
        <a:bodyPr/>
        <a:lstStyle/>
        <a:p>
          <a:r>
            <a:rPr lang="fr-FR" dirty="0" smtClean="0">
              <a:latin typeface="Arial" panose="020B0604020202020204" pitchFamily="34" charset="0"/>
              <a:cs typeface="Arial" panose="020B0604020202020204" pitchFamily="34" charset="0"/>
            </a:rPr>
            <a:t>ASE</a:t>
          </a:r>
        </a:p>
      </dgm:t>
    </dgm:pt>
    <dgm:pt modelId="{1B103248-BAA5-423E-B8EB-3657C280421A}" type="parTrans" cxnId="{76986F61-C329-42B6-813C-45624C17C89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E90AE-02AA-46F2-B4F4-7117A1ED1608}" type="sibTrans" cxnId="{76986F61-C329-42B6-813C-45624C17C89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B34BB-8A95-4C43-9D8B-504A7DD4B018}">
      <dgm:prSet phldrT="[Texte]"/>
      <dgm:spPr>
        <a:solidFill>
          <a:srgbClr val="006666"/>
        </a:solidFill>
        <a:ln>
          <a:noFill/>
        </a:ln>
      </dgm:spPr>
      <dgm:t>
        <a:bodyPr/>
        <a:lstStyle/>
        <a:p>
          <a:r>
            <a:rPr lang="fr-FR" dirty="0" smtClean="0">
              <a:latin typeface="Arial" panose="020B0604020202020204" pitchFamily="34" charset="0"/>
              <a:cs typeface="Arial" panose="020B0604020202020204" pitchFamily="34" charset="0"/>
            </a:rPr>
            <a:t>PMI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DA4A6-F47B-4918-A8B4-B8047CDF4B38}" type="parTrans" cxnId="{0B1D9C8F-8BDE-472C-ADEF-BBC2DA5938A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C33A1-A0C3-42A0-B589-EEC7106E4E3E}" type="sibTrans" cxnId="{0B1D9C8F-8BDE-472C-ADEF-BBC2DA5938A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9CF49-89F7-4318-AFBA-E2D00400AC68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fr-FR" dirty="0" smtClean="0">
              <a:latin typeface="Arial" panose="020B0604020202020204" pitchFamily="34" charset="0"/>
              <a:cs typeface="Arial" panose="020B0604020202020204" pitchFamily="34" charset="0"/>
            </a:rPr>
            <a:t>MI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72D2F-9F1B-47DC-919D-CFA62FBCD79E}" type="parTrans" cxnId="{6C47BECD-7A15-44D0-995F-236ACAB87643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8ABC6-1CBB-427E-8957-E6A4ADCE3E51}" type="sibTrans" cxnId="{6C47BECD-7A15-44D0-995F-236ACAB87643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8D41D-E173-4DC4-BBEB-67C543ED3F5B}">
      <dgm:prSet phldrT="[Texte]" custT="1"/>
      <dgm:spPr>
        <a:solidFill>
          <a:srgbClr val="009999"/>
        </a:solidFill>
      </dgm:spPr>
      <dgm:t>
        <a:bodyPr/>
        <a:lstStyle/>
        <a:p>
          <a:r>
            <a:rPr lang="fr-FR" sz="2800" dirty="0" smtClean="0">
              <a:latin typeface="Arial" panose="020B0604020202020204" pitchFamily="34" charset="0"/>
              <a:cs typeface="Arial" panose="020B0604020202020204" pitchFamily="34" charset="0"/>
            </a:rPr>
            <a:t>Services territorialisés</a:t>
          </a:r>
          <a:endParaRPr lang="fr-F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0425A-0F2A-4C2A-811B-7A236C457D10}" type="sibTrans" cxnId="{E675F54B-7780-4E8F-8745-EC20EDBE604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8FA13-C967-44D0-AECD-605C124E4F50}" type="parTrans" cxnId="{E675F54B-7780-4E8F-8745-EC20EDBE604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BF694-C092-4F63-83C6-4FDA6308D6F6}">
      <dgm:prSet/>
      <dgm:spPr>
        <a:solidFill>
          <a:srgbClr val="33CCCC"/>
        </a:solidFill>
        <a:ln>
          <a:noFill/>
        </a:ln>
      </dgm:spPr>
      <dgm:t>
        <a:bodyPr/>
        <a:lstStyle/>
        <a:p>
          <a:r>
            <a:rPr lang="fr-FR" dirty="0" smtClean="0">
              <a:latin typeface="Arial" panose="020B0604020202020204" pitchFamily="34" charset="0"/>
              <a:cs typeface="Arial" panose="020B0604020202020204" pitchFamily="34" charset="0"/>
            </a:rPr>
            <a:t>SSD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B7B351-D15E-4A30-BD17-1E8D238EA4E0}" type="parTrans" cxnId="{BA6630CD-CD3F-4D0D-B441-F9E7C89DA2AC}">
      <dgm:prSet/>
      <dgm:spPr/>
      <dgm:t>
        <a:bodyPr/>
        <a:lstStyle/>
        <a:p>
          <a:endParaRPr lang="fr-FR"/>
        </a:p>
      </dgm:t>
    </dgm:pt>
    <dgm:pt modelId="{0A8139D5-78E7-455C-8E44-86156C893D21}" type="sibTrans" cxnId="{BA6630CD-CD3F-4D0D-B441-F9E7C89DA2AC}">
      <dgm:prSet/>
      <dgm:spPr/>
      <dgm:t>
        <a:bodyPr/>
        <a:lstStyle/>
        <a:p>
          <a:endParaRPr lang="fr-FR"/>
        </a:p>
      </dgm:t>
    </dgm:pt>
    <dgm:pt modelId="{6703F4B3-A739-4BC4-887C-2B418E410011}" type="pres">
      <dgm:prSet presAssocID="{F8BFBE4A-4134-4C19-BFA0-9DE1EA245D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F354A30-F017-4773-A445-A092912D60E6}" type="pres">
      <dgm:prSet presAssocID="{C8380D6A-11F8-4A45-A2EA-C056CBAA177F}" presName="vertOne" presStyleCnt="0"/>
      <dgm:spPr/>
    </dgm:pt>
    <dgm:pt modelId="{0677EC2F-E19A-4AB0-8332-F1545782C216}" type="pres">
      <dgm:prSet presAssocID="{C8380D6A-11F8-4A45-A2EA-C056CBAA177F}" presName="txOne" presStyleLbl="node0" presStyleIdx="0" presStyleCnt="1" custLinFactY="-34842" custLinFactNeighborX="1885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FFEE37C-1997-41C6-8A9D-8315AE044009}" type="pres">
      <dgm:prSet presAssocID="{C8380D6A-11F8-4A45-A2EA-C056CBAA177F}" presName="parTransOne" presStyleCnt="0"/>
      <dgm:spPr/>
    </dgm:pt>
    <dgm:pt modelId="{F06420B6-6CDC-43A7-9BB2-4824A48ED0B5}" type="pres">
      <dgm:prSet presAssocID="{C8380D6A-11F8-4A45-A2EA-C056CBAA177F}" presName="horzOne" presStyleCnt="0"/>
      <dgm:spPr/>
    </dgm:pt>
    <dgm:pt modelId="{FA71D811-5995-4667-9024-5A67A821CEC1}" type="pres">
      <dgm:prSet presAssocID="{11F8D41D-E173-4DC4-BBEB-67C543ED3F5B}" presName="vertTwo" presStyleCnt="0"/>
      <dgm:spPr/>
    </dgm:pt>
    <dgm:pt modelId="{E5F430DC-8D42-4D7E-945B-0ED88467B5E7}" type="pres">
      <dgm:prSet presAssocID="{11F8D41D-E173-4DC4-BBEB-67C543ED3F5B}" presName="txTwo" presStyleLbl="node2" presStyleIdx="0" presStyleCnt="1" custScaleY="702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53B1A29-DDB0-4A8D-A136-CAAC84B994A2}" type="pres">
      <dgm:prSet presAssocID="{11F8D41D-E173-4DC4-BBEB-67C543ED3F5B}" presName="parTransTwo" presStyleCnt="0"/>
      <dgm:spPr/>
    </dgm:pt>
    <dgm:pt modelId="{FDE72679-4CB2-4AF9-BAF5-BCE376234AE1}" type="pres">
      <dgm:prSet presAssocID="{11F8D41D-E173-4DC4-BBEB-67C543ED3F5B}" presName="horzTwo" presStyleCnt="0"/>
      <dgm:spPr/>
    </dgm:pt>
    <dgm:pt modelId="{C5AACA51-E884-4CB5-BE5B-D6F24D5FD5B4}" type="pres">
      <dgm:prSet presAssocID="{E1675486-3F03-4900-8B0F-94696B6F23E2}" presName="vertThree" presStyleCnt="0"/>
      <dgm:spPr/>
    </dgm:pt>
    <dgm:pt modelId="{784BDE22-78A9-40AC-BA82-C08D2216FB93}" type="pres">
      <dgm:prSet presAssocID="{E1675486-3F03-4900-8B0F-94696B6F23E2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E069036-F887-4DA3-AA74-FF1D434B91CD}" type="pres">
      <dgm:prSet presAssocID="{E1675486-3F03-4900-8B0F-94696B6F23E2}" presName="horzThree" presStyleCnt="0"/>
      <dgm:spPr/>
    </dgm:pt>
    <dgm:pt modelId="{74ED1AE6-4B7D-4CA2-93E0-8CBC4B73EFBD}" type="pres">
      <dgm:prSet presAssocID="{E8DE90AE-02AA-46F2-B4F4-7117A1ED1608}" presName="sibSpaceThree" presStyleCnt="0"/>
      <dgm:spPr/>
    </dgm:pt>
    <dgm:pt modelId="{CD1E7885-4FCC-428B-B3AE-4B949E05BE54}" type="pres">
      <dgm:prSet presAssocID="{54EB34BB-8A95-4C43-9D8B-504A7DD4B018}" presName="vertThree" presStyleCnt="0"/>
      <dgm:spPr/>
    </dgm:pt>
    <dgm:pt modelId="{084F44BB-85BE-4D1C-973B-7A6A70400911}" type="pres">
      <dgm:prSet presAssocID="{54EB34BB-8A95-4C43-9D8B-504A7DD4B018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7D29148-F21B-44C1-985F-E0476C7D167E}" type="pres">
      <dgm:prSet presAssocID="{54EB34BB-8A95-4C43-9D8B-504A7DD4B018}" presName="horzThree" presStyleCnt="0"/>
      <dgm:spPr/>
    </dgm:pt>
    <dgm:pt modelId="{5AD80EE2-CBE4-45E2-92E1-8D22912450DB}" type="pres">
      <dgm:prSet presAssocID="{339C33A1-A0C3-42A0-B589-EEC7106E4E3E}" presName="sibSpaceThree" presStyleCnt="0"/>
      <dgm:spPr/>
    </dgm:pt>
    <dgm:pt modelId="{66F83493-6F4D-4E6E-86F5-D19096D052E5}" type="pres">
      <dgm:prSet presAssocID="{A1D9CF49-89F7-4318-AFBA-E2D00400AC68}" presName="vertThree" presStyleCnt="0"/>
      <dgm:spPr/>
    </dgm:pt>
    <dgm:pt modelId="{ABB9BFD5-3E60-40F8-B9CF-777B1125B871}" type="pres">
      <dgm:prSet presAssocID="{A1D9CF49-89F7-4318-AFBA-E2D00400AC6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208262D-9B60-4EFB-B8F1-C8F4F6E5FFD6}" type="pres">
      <dgm:prSet presAssocID="{A1D9CF49-89F7-4318-AFBA-E2D00400AC68}" presName="horzThree" presStyleCnt="0"/>
      <dgm:spPr/>
    </dgm:pt>
    <dgm:pt modelId="{435B4B10-F70C-4E8B-AAF6-B45BFFE94485}" type="pres">
      <dgm:prSet presAssocID="{4618ABC6-1CBB-427E-8957-E6A4ADCE3E51}" presName="sibSpaceThree" presStyleCnt="0"/>
      <dgm:spPr/>
    </dgm:pt>
    <dgm:pt modelId="{6A905AAD-865E-4D11-B058-97924E420899}" type="pres">
      <dgm:prSet presAssocID="{B33BF694-C092-4F63-83C6-4FDA6308D6F6}" presName="vertThree" presStyleCnt="0"/>
      <dgm:spPr/>
    </dgm:pt>
    <dgm:pt modelId="{188050AC-E909-4463-BEFF-91CD1DEEC702}" type="pres">
      <dgm:prSet presAssocID="{B33BF694-C092-4F63-83C6-4FDA6308D6F6}" presName="txThree" presStyleLbl="node3" presStyleIdx="3" presStyleCnt="4" custLinFactNeighborX="6425" custLinFactNeighborY="-45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890F6C-1D7C-45F8-B2B6-6AF3CC5431BB}" type="pres">
      <dgm:prSet presAssocID="{B33BF694-C092-4F63-83C6-4FDA6308D6F6}" presName="horzThree" presStyleCnt="0"/>
      <dgm:spPr/>
    </dgm:pt>
  </dgm:ptLst>
  <dgm:cxnLst>
    <dgm:cxn modelId="{963252B4-AACA-48C4-81AE-C20BB392F7DF}" type="presOf" srcId="{F8BFBE4A-4134-4C19-BFA0-9DE1EA245D3C}" destId="{6703F4B3-A739-4BC4-887C-2B418E410011}" srcOrd="0" destOrd="0" presId="urn:microsoft.com/office/officeart/2005/8/layout/hierarchy4"/>
    <dgm:cxn modelId="{FCED1601-7CA9-4284-B909-CB5B36A6DC61}" type="presOf" srcId="{B33BF694-C092-4F63-83C6-4FDA6308D6F6}" destId="{188050AC-E909-4463-BEFF-91CD1DEEC702}" srcOrd="0" destOrd="0" presId="urn:microsoft.com/office/officeart/2005/8/layout/hierarchy4"/>
    <dgm:cxn modelId="{76986F61-C329-42B6-813C-45624C17C89A}" srcId="{11F8D41D-E173-4DC4-BBEB-67C543ED3F5B}" destId="{E1675486-3F03-4900-8B0F-94696B6F23E2}" srcOrd="0" destOrd="0" parTransId="{1B103248-BAA5-423E-B8EB-3657C280421A}" sibTransId="{E8DE90AE-02AA-46F2-B4F4-7117A1ED1608}"/>
    <dgm:cxn modelId="{C455328C-EE43-4E10-9CFA-C3D9591D83AD}" type="presOf" srcId="{C8380D6A-11F8-4A45-A2EA-C056CBAA177F}" destId="{0677EC2F-E19A-4AB0-8332-F1545782C216}" srcOrd="0" destOrd="0" presId="urn:microsoft.com/office/officeart/2005/8/layout/hierarchy4"/>
    <dgm:cxn modelId="{BA6630CD-CD3F-4D0D-B441-F9E7C89DA2AC}" srcId="{11F8D41D-E173-4DC4-BBEB-67C543ED3F5B}" destId="{B33BF694-C092-4F63-83C6-4FDA6308D6F6}" srcOrd="3" destOrd="0" parTransId="{68B7B351-D15E-4A30-BD17-1E8D238EA4E0}" sibTransId="{0A8139D5-78E7-455C-8E44-86156C893D21}"/>
    <dgm:cxn modelId="{6C47BECD-7A15-44D0-995F-236ACAB87643}" srcId="{11F8D41D-E173-4DC4-BBEB-67C543ED3F5B}" destId="{A1D9CF49-89F7-4318-AFBA-E2D00400AC68}" srcOrd="2" destOrd="0" parTransId="{28572D2F-9F1B-47DC-919D-CFA62FBCD79E}" sibTransId="{4618ABC6-1CBB-427E-8957-E6A4ADCE3E51}"/>
    <dgm:cxn modelId="{E675F54B-7780-4E8F-8745-EC20EDBE6048}" srcId="{C8380D6A-11F8-4A45-A2EA-C056CBAA177F}" destId="{11F8D41D-E173-4DC4-BBEB-67C543ED3F5B}" srcOrd="0" destOrd="0" parTransId="{4FD8FA13-C967-44D0-AECD-605C124E4F50}" sibTransId="{7560425A-0F2A-4C2A-811B-7A236C457D10}"/>
    <dgm:cxn modelId="{30B907C2-4DFB-45AA-80E1-D93AD8F26F3B}" type="presOf" srcId="{11F8D41D-E173-4DC4-BBEB-67C543ED3F5B}" destId="{E5F430DC-8D42-4D7E-945B-0ED88467B5E7}" srcOrd="0" destOrd="0" presId="urn:microsoft.com/office/officeart/2005/8/layout/hierarchy4"/>
    <dgm:cxn modelId="{5C01910D-E089-4875-B952-F0CA0A7025A3}" type="presOf" srcId="{A1D9CF49-89F7-4318-AFBA-E2D00400AC68}" destId="{ABB9BFD5-3E60-40F8-B9CF-777B1125B871}" srcOrd="0" destOrd="0" presId="urn:microsoft.com/office/officeart/2005/8/layout/hierarchy4"/>
    <dgm:cxn modelId="{0B1D9C8F-8BDE-472C-ADEF-BBC2DA5938AE}" srcId="{11F8D41D-E173-4DC4-BBEB-67C543ED3F5B}" destId="{54EB34BB-8A95-4C43-9D8B-504A7DD4B018}" srcOrd="1" destOrd="0" parTransId="{87EDA4A6-F47B-4918-A8B4-B8047CDF4B38}" sibTransId="{339C33A1-A0C3-42A0-B589-EEC7106E4E3E}"/>
    <dgm:cxn modelId="{642DBCAB-740C-4D00-BE3F-2926DB3D7656}" type="presOf" srcId="{54EB34BB-8A95-4C43-9D8B-504A7DD4B018}" destId="{084F44BB-85BE-4D1C-973B-7A6A70400911}" srcOrd="0" destOrd="0" presId="urn:microsoft.com/office/officeart/2005/8/layout/hierarchy4"/>
    <dgm:cxn modelId="{49D010F9-4175-4724-B8A8-1754DCB75A60}" type="presOf" srcId="{E1675486-3F03-4900-8B0F-94696B6F23E2}" destId="{784BDE22-78A9-40AC-BA82-C08D2216FB93}" srcOrd="0" destOrd="0" presId="urn:microsoft.com/office/officeart/2005/8/layout/hierarchy4"/>
    <dgm:cxn modelId="{BFBAA347-F090-4DC8-A306-F152DDF0B360}" srcId="{F8BFBE4A-4134-4C19-BFA0-9DE1EA245D3C}" destId="{C8380D6A-11F8-4A45-A2EA-C056CBAA177F}" srcOrd="0" destOrd="0" parTransId="{2E840131-D662-4AFA-ABE0-589450EB3E8A}" sibTransId="{6972AC36-89E1-47C4-9762-3788808A4A86}"/>
    <dgm:cxn modelId="{6D3F6963-2919-41F1-93FD-C4AC4CFE2C60}" type="presParOf" srcId="{6703F4B3-A739-4BC4-887C-2B418E410011}" destId="{6F354A30-F017-4773-A445-A092912D60E6}" srcOrd="0" destOrd="0" presId="urn:microsoft.com/office/officeart/2005/8/layout/hierarchy4"/>
    <dgm:cxn modelId="{9534701A-69C8-4A46-B287-CE19B0F15AED}" type="presParOf" srcId="{6F354A30-F017-4773-A445-A092912D60E6}" destId="{0677EC2F-E19A-4AB0-8332-F1545782C216}" srcOrd="0" destOrd="0" presId="urn:microsoft.com/office/officeart/2005/8/layout/hierarchy4"/>
    <dgm:cxn modelId="{B8D4DA0B-F28D-40EB-AEBA-6808A364133B}" type="presParOf" srcId="{6F354A30-F017-4773-A445-A092912D60E6}" destId="{DFFEE37C-1997-41C6-8A9D-8315AE044009}" srcOrd="1" destOrd="0" presId="urn:microsoft.com/office/officeart/2005/8/layout/hierarchy4"/>
    <dgm:cxn modelId="{D2EF38CF-C834-4DAC-AD3B-53DADF11F3F7}" type="presParOf" srcId="{6F354A30-F017-4773-A445-A092912D60E6}" destId="{F06420B6-6CDC-43A7-9BB2-4824A48ED0B5}" srcOrd="2" destOrd="0" presId="urn:microsoft.com/office/officeart/2005/8/layout/hierarchy4"/>
    <dgm:cxn modelId="{D8851858-3869-44A3-9AC9-949789FE75A4}" type="presParOf" srcId="{F06420B6-6CDC-43A7-9BB2-4824A48ED0B5}" destId="{FA71D811-5995-4667-9024-5A67A821CEC1}" srcOrd="0" destOrd="0" presId="urn:microsoft.com/office/officeart/2005/8/layout/hierarchy4"/>
    <dgm:cxn modelId="{CC5B3800-B9EF-449E-BAE7-707C2934FCA7}" type="presParOf" srcId="{FA71D811-5995-4667-9024-5A67A821CEC1}" destId="{E5F430DC-8D42-4D7E-945B-0ED88467B5E7}" srcOrd="0" destOrd="0" presId="urn:microsoft.com/office/officeart/2005/8/layout/hierarchy4"/>
    <dgm:cxn modelId="{B26CF4E9-04A3-4D07-AB11-C408F293AD1F}" type="presParOf" srcId="{FA71D811-5995-4667-9024-5A67A821CEC1}" destId="{653B1A29-DDB0-4A8D-A136-CAAC84B994A2}" srcOrd="1" destOrd="0" presId="urn:microsoft.com/office/officeart/2005/8/layout/hierarchy4"/>
    <dgm:cxn modelId="{B529929B-6A24-472F-9818-FD4474A67ACF}" type="presParOf" srcId="{FA71D811-5995-4667-9024-5A67A821CEC1}" destId="{FDE72679-4CB2-4AF9-BAF5-BCE376234AE1}" srcOrd="2" destOrd="0" presId="urn:microsoft.com/office/officeart/2005/8/layout/hierarchy4"/>
    <dgm:cxn modelId="{8E743DEB-A0A6-4D0E-B778-A70251F7FBC3}" type="presParOf" srcId="{FDE72679-4CB2-4AF9-BAF5-BCE376234AE1}" destId="{C5AACA51-E884-4CB5-BE5B-D6F24D5FD5B4}" srcOrd="0" destOrd="0" presId="urn:microsoft.com/office/officeart/2005/8/layout/hierarchy4"/>
    <dgm:cxn modelId="{661CE45F-2489-48BD-B3FF-D075989FB379}" type="presParOf" srcId="{C5AACA51-E884-4CB5-BE5B-D6F24D5FD5B4}" destId="{784BDE22-78A9-40AC-BA82-C08D2216FB93}" srcOrd="0" destOrd="0" presId="urn:microsoft.com/office/officeart/2005/8/layout/hierarchy4"/>
    <dgm:cxn modelId="{D315D8F9-0F7C-4430-A307-D9EBAB5F3089}" type="presParOf" srcId="{C5AACA51-E884-4CB5-BE5B-D6F24D5FD5B4}" destId="{0E069036-F887-4DA3-AA74-FF1D434B91CD}" srcOrd="1" destOrd="0" presId="urn:microsoft.com/office/officeart/2005/8/layout/hierarchy4"/>
    <dgm:cxn modelId="{4961A47A-7F60-4239-9004-0FE74DFFF811}" type="presParOf" srcId="{FDE72679-4CB2-4AF9-BAF5-BCE376234AE1}" destId="{74ED1AE6-4B7D-4CA2-93E0-8CBC4B73EFBD}" srcOrd="1" destOrd="0" presId="urn:microsoft.com/office/officeart/2005/8/layout/hierarchy4"/>
    <dgm:cxn modelId="{755AF8E5-6437-4AE0-A543-2FF67D4A086F}" type="presParOf" srcId="{FDE72679-4CB2-4AF9-BAF5-BCE376234AE1}" destId="{CD1E7885-4FCC-428B-B3AE-4B949E05BE54}" srcOrd="2" destOrd="0" presId="urn:microsoft.com/office/officeart/2005/8/layout/hierarchy4"/>
    <dgm:cxn modelId="{82AE5F64-076D-4538-99F2-5FA4718E3C57}" type="presParOf" srcId="{CD1E7885-4FCC-428B-B3AE-4B949E05BE54}" destId="{084F44BB-85BE-4D1C-973B-7A6A70400911}" srcOrd="0" destOrd="0" presId="urn:microsoft.com/office/officeart/2005/8/layout/hierarchy4"/>
    <dgm:cxn modelId="{FB409A6D-7F9B-4352-A877-6E4D44BEB91E}" type="presParOf" srcId="{CD1E7885-4FCC-428B-B3AE-4B949E05BE54}" destId="{A7D29148-F21B-44C1-985F-E0476C7D167E}" srcOrd="1" destOrd="0" presId="urn:microsoft.com/office/officeart/2005/8/layout/hierarchy4"/>
    <dgm:cxn modelId="{B964566E-9E87-4F53-AB0B-F96F79FAD157}" type="presParOf" srcId="{FDE72679-4CB2-4AF9-BAF5-BCE376234AE1}" destId="{5AD80EE2-CBE4-45E2-92E1-8D22912450DB}" srcOrd="3" destOrd="0" presId="urn:microsoft.com/office/officeart/2005/8/layout/hierarchy4"/>
    <dgm:cxn modelId="{4671EF4D-C721-4ED8-A5C1-D3949F391248}" type="presParOf" srcId="{FDE72679-4CB2-4AF9-BAF5-BCE376234AE1}" destId="{66F83493-6F4D-4E6E-86F5-D19096D052E5}" srcOrd="4" destOrd="0" presId="urn:microsoft.com/office/officeart/2005/8/layout/hierarchy4"/>
    <dgm:cxn modelId="{546CFB11-AEDA-40A8-9251-6B8D163214FD}" type="presParOf" srcId="{66F83493-6F4D-4E6E-86F5-D19096D052E5}" destId="{ABB9BFD5-3E60-40F8-B9CF-777B1125B871}" srcOrd="0" destOrd="0" presId="urn:microsoft.com/office/officeart/2005/8/layout/hierarchy4"/>
    <dgm:cxn modelId="{5E349EBE-76F7-4657-9303-A47F728115A5}" type="presParOf" srcId="{66F83493-6F4D-4E6E-86F5-D19096D052E5}" destId="{A208262D-9B60-4EFB-B8F1-C8F4F6E5FFD6}" srcOrd="1" destOrd="0" presId="urn:microsoft.com/office/officeart/2005/8/layout/hierarchy4"/>
    <dgm:cxn modelId="{83734518-2606-465A-8A82-11C18D95C8F3}" type="presParOf" srcId="{FDE72679-4CB2-4AF9-BAF5-BCE376234AE1}" destId="{435B4B10-F70C-4E8B-AAF6-B45BFFE94485}" srcOrd="5" destOrd="0" presId="urn:microsoft.com/office/officeart/2005/8/layout/hierarchy4"/>
    <dgm:cxn modelId="{22A31678-2C05-430E-8DE4-589EC7416F9B}" type="presParOf" srcId="{FDE72679-4CB2-4AF9-BAF5-BCE376234AE1}" destId="{6A905AAD-865E-4D11-B058-97924E420899}" srcOrd="6" destOrd="0" presId="urn:microsoft.com/office/officeart/2005/8/layout/hierarchy4"/>
    <dgm:cxn modelId="{29256EA0-158E-4B30-9C4B-9AECC012D737}" type="presParOf" srcId="{6A905AAD-865E-4D11-B058-97924E420899}" destId="{188050AC-E909-4463-BEFF-91CD1DEEC702}" srcOrd="0" destOrd="0" presId="urn:microsoft.com/office/officeart/2005/8/layout/hierarchy4"/>
    <dgm:cxn modelId="{87BD0804-5ACA-4A18-80AD-544BDA722D71}" type="presParOf" srcId="{6A905AAD-865E-4D11-B058-97924E420899}" destId="{14890F6C-1D7C-45F8-B2B6-6AF3CC5431BB}" srcOrd="1" destOrd="0" presId="urn:microsoft.com/office/officeart/2005/8/layout/hierarchy4"/>
  </dgm:cxnLst>
  <dgm:bg/>
  <dgm:whole>
    <a:ln w="7620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7EC2F-E19A-4AB0-8332-F1545782C216}">
      <dsp:nvSpPr>
        <dsp:cNvPr id="0" name=""/>
        <dsp:cNvSpPr/>
      </dsp:nvSpPr>
      <dsp:spPr>
        <a:xfrm>
          <a:off x="3137" y="0"/>
          <a:ext cx="4268998" cy="1241218"/>
        </a:xfrm>
        <a:prstGeom prst="roundRect">
          <a:avLst>
            <a:gd name="adj" fmla="val 10000"/>
          </a:avLst>
        </a:prstGeom>
        <a:solidFill>
          <a:srgbClr val="00A6A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 smtClean="0">
              <a:latin typeface="Arial" panose="020B0604020202020204" pitchFamily="34" charset="0"/>
              <a:cs typeface="Arial" panose="020B0604020202020204" pitchFamily="34" charset="0"/>
            </a:rPr>
            <a:t>Siège du Territoire</a:t>
          </a:r>
        </a:p>
      </dsp:txBody>
      <dsp:txXfrm>
        <a:off x="39491" y="36354"/>
        <a:ext cx="4196290" cy="1168510"/>
      </dsp:txXfrm>
    </dsp:sp>
    <dsp:sp modelId="{E5F430DC-8D42-4D7E-945B-0ED88467B5E7}">
      <dsp:nvSpPr>
        <dsp:cNvPr id="0" name=""/>
        <dsp:cNvSpPr/>
      </dsp:nvSpPr>
      <dsp:spPr>
        <a:xfrm>
          <a:off x="5735" y="1327054"/>
          <a:ext cx="4260664" cy="871571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Services territorialisés</a:t>
          </a:r>
          <a:endParaRPr lang="fr-F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62" y="1352581"/>
        <a:ext cx="4209610" cy="820517"/>
      </dsp:txXfrm>
    </dsp:sp>
    <dsp:sp modelId="{784BDE22-78A9-40AC-BA82-C08D2216FB93}">
      <dsp:nvSpPr>
        <dsp:cNvPr id="0" name=""/>
        <dsp:cNvSpPr/>
      </dsp:nvSpPr>
      <dsp:spPr>
        <a:xfrm>
          <a:off x="5735" y="2282850"/>
          <a:ext cx="1032638" cy="1241218"/>
        </a:xfrm>
        <a:prstGeom prst="roundRect">
          <a:avLst>
            <a:gd name="adj" fmla="val 10000"/>
          </a:avLst>
        </a:prstGeom>
        <a:solidFill>
          <a:srgbClr val="0066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ASE</a:t>
          </a:r>
        </a:p>
      </dsp:txBody>
      <dsp:txXfrm>
        <a:off x="35980" y="2313095"/>
        <a:ext cx="972148" cy="1180728"/>
      </dsp:txXfrm>
    </dsp:sp>
    <dsp:sp modelId="{084F44BB-85BE-4D1C-973B-7A6A70400911}">
      <dsp:nvSpPr>
        <dsp:cNvPr id="0" name=""/>
        <dsp:cNvSpPr/>
      </dsp:nvSpPr>
      <dsp:spPr>
        <a:xfrm>
          <a:off x="1081744" y="2282850"/>
          <a:ext cx="1032638" cy="1241218"/>
        </a:xfrm>
        <a:prstGeom prst="roundRect">
          <a:avLst>
            <a:gd name="adj" fmla="val 10000"/>
          </a:avLst>
        </a:prstGeom>
        <a:solidFill>
          <a:srgbClr val="0066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PMI</a:t>
          </a:r>
          <a:endParaRPr lang="fr-F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1989" y="2313095"/>
        <a:ext cx="972148" cy="1180728"/>
      </dsp:txXfrm>
    </dsp:sp>
    <dsp:sp modelId="{ABB9BFD5-3E60-40F8-B9CF-777B1125B871}">
      <dsp:nvSpPr>
        <dsp:cNvPr id="0" name=""/>
        <dsp:cNvSpPr/>
      </dsp:nvSpPr>
      <dsp:spPr>
        <a:xfrm>
          <a:off x="2157753" y="2282850"/>
          <a:ext cx="1032638" cy="124121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MI</a:t>
          </a:r>
          <a:endParaRPr lang="fr-F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7998" y="2313095"/>
        <a:ext cx="972148" cy="1180728"/>
      </dsp:txXfrm>
    </dsp:sp>
    <dsp:sp modelId="{188050AC-E909-4463-BEFF-91CD1DEEC702}">
      <dsp:nvSpPr>
        <dsp:cNvPr id="0" name=""/>
        <dsp:cNvSpPr/>
      </dsp:nvSpPr>
      <dsp:spPr>
        <a:xfrm>
          <a:off x="3239497" y="2226251"/>
          <a:ext cx="1032638" cy="1241218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SSD</a:t>
          </a:r>
          <a:endParaRPr lang="fr-F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9742" y="2256496"/>
        <a:ext cx="972148" cy="1180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10BA202E-7EAB-486D-8F86-032CE909EE9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64" y="4777782"/>
            <a:ext cx="5438748" cy="3907834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311B2430-6E24-4A76-A82D-B85EC40CC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24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B2430-6E24-4A76-A82D-B85EC40CCF8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46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9313" y="731838"/>
            <a:ext cx="4813300" cy="3609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103" y="4574538"/>
            <a:ext cx="5206180" cy="4332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27/11/2018</a:t>
            </a: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Accueil des nouveaux arrivants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09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79EC5-BD9B-44D4-9B02-5FF021A7EC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808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6265D-5B39-496A-B1EF-47AAEE213F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594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2BA-4449-4552-839D-88EEA77F02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671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CD91-3228-481A-8768-F19A55B0F6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478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08478-62B0-4AD5-8A22-8A5AADE80D3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665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8A5AB-91D1-47F0-B989-D85FAD433C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777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F3CA9-1F63-44C0-8844-8E0B883E8E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819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9BC54-A60E-4E98-B77F-6C77E14DFA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51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3C14C-8432-408D-ABC5-2A5C5590D2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096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7EFAB-313C-46A7-BAB2-051E3AA086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660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4398A-95B9-4B99-BAF3-199339E63A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208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>
              <a:defRPr/>
            </a:pPr>
            <a:r>
              <a:rPr lang="fr-FR" altLang="fr-FR" smtClean="0"/>
              <a:t>TISMS Pontoise Vexin                                                                                        12/2020</a:t>
            </a: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E1A9CCD9-4CCC-40E3-BF43-902F58CD5E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rinne.charon@valdoise.f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lerie.bertaux@valdoise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AutoShape 20"/>
          <p:cNvSpPr>
            <a:spLocks noChangeArrowheads="1"/>
          </p:cNvSpPr>
          <p:nvPr/>
        </p:nvSpPr>
        <p:spPr bwMode="auto">
          <a:xfrm rot="10800000">
            <a:off x="3584732" y="1196429"/>
            <a:ext cx="555220" cy="360363"/>
          </a:xfrm>
          <a:prstGeom prst="rtTriangl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10800000"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E81D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81D1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0" y="0"/>
            <a:ext cx="9144000" cy="1403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2052" name="Picture 3" descr="Val_qu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68" y="260350"/>
            <a:ext cx="20077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54088" y="2529200"/>
            <a:ext cx="7704137" cy="2700000"/>
          </a:xfrm>
          <a:prstGeom prst="rect">
            <a:avLst/>
          </a:prstGeom>
          <a:solidFill>
            <a:srgbClr val="00A6A6"/>
          </a:solidFill>
          <a:ln w="57150">
            <a:solidFill>
              <a:srgbClr val="006666"/>
            </a:solidFill>
          </a:ln>
          <a:effectLst/>
          <a:ex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7000" b="0" kern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 </a:t>
            </a:r>
            <a:r>
              <a:rPr lang="fr-FR" altLang="fr-FR" sz="7000" b="0" kern="10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 Social Départemental </a:t>
            </a:r>
            <a:endParaRPr lang="fr-FR" altLang="fr-FR" sz="7000" b="0" kern="1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755576" y="5877272"/>
            <a:ext cx="8277924" cy="5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5000"/>
              </a:spcBef>
            </a:pPr>
            <a:endParaRPr lang="fr-FR" altLang="fr-FR" sz="14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fr-FR" altLang="fr-FR" sz="14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fr-FR" altLang="fr-FR" sz="1300" b="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574675" y="505432"/>
            <a:ext cx="3565278" cy="720118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627611" y="692696"/>
            <a:ext cx="35123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18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de la Vie Sociale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6522" y="6247297"/>
            <a:ext cx="3536032" cy="457200"/>
          </a:xfrm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Présentation aux ateliers d’initiatives rurales octobre 2021</a:t>
            </a:r>
            <a:endParaRPr lang="fr-FR" alt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5983288"/>
            <a:ext cx="9144000" cy="874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4339" name="Picture 5" descr="Val_qu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21400"/>
            <a:ext cx="11049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07950" y="6103938"/>
            <a:ext cx="26654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900" b="0">
                <a:latin typeface="Arial Unicode MS" panose="020B0604020202020204" pitchFamily="34" charset="-128"/>
              </a:rPr>
              <a:t>Conseil départemental du Val d'Oise </a:t>
            </a:r>
          </a:p>
          <a:p>
            <a:pPr eaLnBrk="1" hangingPunct="1"/>
            <a:r>
              <a:rPr lang="fr-FR" altLang="fr-FR" sz="900" b="0">
                <a:latin typeface="Arial Unicode MS" panose="020B0604020202020204" pitchFamily="34" charset="-128"/>
              </a:rPr>
              <a:t>2 avenue du Parc </a:t>
            </a:r>
          </a:p>
          <a:p>
            <a:pPr eaLnBrk="1" hangingPunct="1"/>
            <a:r>
              <a:rPr lang="fr-FR" altLang="fr-FR" sz="900" b="0">
                <a:latin typeface="Arial Unicode MS" panose="020B0604020202020204" pitchFamily="34" charset="-128"/>
              </a:rPr>
              <a:t>CS 20201 CERGY </a:t>
            </a:r>
          </a:p>
          <a:p>
            <a:pPr eaLnBrk="1" hangingPunct="1"/>
            <a:r>
              <a:rPr lang="fr-FR" altLang="fr-FR" sz="900" b="0">
                <a:latin typeface="Arial Unicode MS" panose="020B0604020202020204" pitchFamily="34" charset="-128"/>
              </a:rPr>
              <a:t>95032 CERGY PONTOISE CEDEX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0" y="2111375"/>
            <a:ext cx="9144000" cy="23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7000" b="0" dirty="0">
                <a:solidFill>
                  <a:srgbClr val="00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</a:t>
            </a:r>
            <a:r>
              <a:rPr lang="fr-FR" altLang="fr-FR" sz="7000" b="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7000" b="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6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votre </a:t>
            </a:r>
            <a:r>
              <a:rPr lang="fr-FR" altLang="fr-FR" sz="60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fr-FR" altLang="fr-FR" sz="1600" b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fr-FR" altLang="fr-FR" sz="16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                                                                              </a:t>
            </a:r>
            <a:endParaRPr lang="fr-FR" altLang="fr-FR" dirty="0"/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 smtClean="0"/>
              <a:t>                                                                              </a:t>
            </a:r>
            <a:endParaRPr lang="fr-FR" altLang="fr-FR" dirty="0"/>
          </a:p>
        </p:txBody>
      </p:sp>
      <p:sp>
        <p:nvSpPr>
          <p:cNvPr id="11" name="Espace réservé du pied de page 1"/>
          <p:cNvSpPr txBox="1">
            <a:spLocks/>
          </p:cNvSpPr>
          <p:nvPr/>
        </p:nvSpPr>
        <p:spPr bwMode="auto">
          <a:xfrm>
            <a:off x="3063080" y="6292850"/>
            <a:ext cx="33811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 dirty="0"/>
              <a:t>Présentation aux ateliers d’initiatives rurales octobre 2021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4967707" y="4869160"/>
            <a:ext cx="3780758" cy="1114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0" dirty="0" smtClean="0"/>
              <a:t>Adresses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hlinkClick r:id="rId3"/>
              </a:rPr>
              <a:t>Corinne.charon@valdoise.fr</a:t>
            </a:r>
            <a:endParaRPr lang="fr-FR" sz="2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4"/>
              </a:rPr>
              <a:t>Valerie.bertaux</a:t>
            </a:r>
            <a:r>
              <a:rPr lang="fr-FR" sz="2000" dirty="0" smtClean="0">
                <a:hlinkClick r:id="rId4"/>
              </a:rPr>
              <a:t>@valdoise.fr</a:t>
            </a:r>
            <a:r>
              <a:rPr lang="fr-FR" sz="2000" dirty="0" smtClean="0"/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44449"/>
            <a:ext cx="2436585" cy="437043"/>
          </a:xfrm>
          <a:prstGeom prst="rect">
            <a:avLst/>
          </a:prstGeom>
          <a:gradFill flip="none" rotWithShape="1">
            <a:gsLst>
              <a:gs pos="1361">
                <a:srgbClr val="A5A29B"/>
              </a:gs>
              <a:gs pos="41000">
                <a:srgbClr val="E4E2DD"/>
              </a:gs>
              <a:gs pos="83000">
                <a:srgbClr val="F4F3F1"/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lnSpc>
                <a:spcPct val="80000"/>
              </a:lnSpc>
              <a:spcBef>
                <a:spcPct val="50000"/>
              </a:spcBef>
              <a:defRPr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dk1"/>
                </a:solidFill>
                <a:latin typeface="+mn-lt"/>
              </a:defRPr>
            </a:lvl2pPr>
            <a:lvl3pPr marL="1143000" indent="-228600">
              <a:defRPr>
                <a:solidFill>
                  <a:schemeClr val="dk1"/>
                </a:solidFill>
                <a:latin typeface="+mn-lt"/>
              </a:defRPr>
            </a:lvl3pPr>
            <a:lvl4pPr marL="1600200" indent="-228600">
              <a:defRPr>
                <a:solidFill>
                  <a:schemeClr val="dk1"/>
                </a:solidFill>
                <a:latin typeface="+mn-lt"/>
              </a:defRPr>
            </a:lvl4pPr>
            <a:lvl5pPr marL="2057400" indent="-228600">
              <a:defRPr>
                <a:solidFill>
                  <a:schemeClr val="dk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altLang="fr-FR" sz="2800" dirty="0">
                <a:effectLst/>
              </a:rPr>
              <a:t>Nos Equipes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70347" y="0"/>
            <a:ext cx="8352928" cy="6597352"/>
          </a:xfrm>
          <a:prstGeom prst="ellipse">
            <a:avLst/>
          </a:prstGeom>
          <a:solidFill>
            <a:srgbClr val="00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760219130"/>
              </p:ext>
            </p:extLst>
          </p:nvPr>
        </p:nvGraphicFramePr>
        <p:xfrm>
          <a:off x="755576" y="2564904"/>
          <a:ext cx="4272136" cy="352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455850" y="5467771"/>
            <a:ext cx="1800200" cy="919401"/>
          </a:xfrm>
          <a:prstGeom prst="roundRect">
            <a:avLst/>
          </a:prstGeom>
          <a:solidFill>
            <a:srgbClr val="33CCCC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Antennes sociales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49747" y="392025"/>
            <a:ext cx="5244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Territoire Intervention Sociale </a:t>
            </a:r>
          </a:p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 Sociale,</a:t>
            </a:r>
          </a:p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Territoire géographique de travail en réseau, piloté par un responsable de territoire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80202" y="2149405"/>
            <a:ext cx="1920359" cy="830997"/>
          </a:xfrm>
          <a:prstGeom prst="rect">
            <a:avLst/>
          </a:prstGeom>
          <a:solidFill>
            <a:srgbClr val="FFCC00"/>
          </a:solidFill>
          <a:ln w="76200">
            <a:solidFill>
              <a:srgbClr val="F36F33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Partenaires locaux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37" y="2179236"/>
            <a:ext cx="1068304" cy="952947"/>
          </a:xfrm>
          <a:prstGeom prst="rect">
            <a:avLst/>
          </a:prstGeom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                                                                </a:t>
            </a:r>
            <a:endParaRPr lang="fr-FR" altLang="fr-FR" dirty="0"/>
          </a:p>
        </p:txBody>
      </p:sp>
      <p:sp>
        <p:nvSpPr>
          <p:cNvPr id="14" name="Espace réservé du pied de page 1"/>
          <p:cNvSpPr txBox="1">
            <a:spLocks/>
          </p:cNvSpPr>
          <p:nvPr/>
        </p:nvSpPr>
        <p:spPr bwMode="auto">
          <a:xfrm>
            <a:off x="2629516" y="6413398"/>
            <a:ext cx="3348503" cy="50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 dirty="0"/>
              <a:t>Présentation aux ateliers d’initiatives rurales octobre 2021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423275" y="6248400"/>
            <a:ext cx="720725" cy="781000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dirty="0" smtClean="0"/>
              <a:t>  </a:t>
            </a:r>
            <a:r>
              <a:rPr lang="fr-FR" altLang="fr-FR" dirty="0" smtClean="0">
                <a:solidFill>
                  <a:schemeClr val="bg1"/>
                </a:solidFill>
              </a:rPr>
              <a:t>2</a:t>
            </a:r>
            <a:endParaRPr lang="fr-FR" altLang="fr-FR" dirty="0">
              <a:solidFill>
                <a:schemeClr val="bg1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>
            <a:off x="5100291" y="5359523"/>
            <a:ext cx="1355559" cy="456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lèche droite 26"/>
          <p:cNvSpPr/>
          <p:nvPr/>
        </p:nvSpPr>
        <p:spPr bwMode="auto">
          <a:xfrm>
            <a:off x="4644008" y="2271629"/>
            <a:ext cx="2304256" cy="18502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47" y="44449"/>
            <a:ext cx="1563503" cy="8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0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6246" t="20633" r="21867" b="5087"/>
          <a:stretch/>
        </p:blipFill>
        <p:spPr>
          <a:xfrm>
            <a:off x="1492583" y="1916832"/>
            <a:ext cx="5790882" cy="3888432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2825" y="2080941"/>
            <a:ext cx="5760640" cy="3888432"/>
          </a:xfrm>
        </p:spPr>
        <p:txBody>
          <a:bodyPr/>
          <a:lstStyle/>
          <a:p>
            <a:r>
              <a:rPr lang="fr-FR" dirty="0" smtClean="0"/>
              <a:t>LES TERRITOIRES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392016" cy="45720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Présentation aux ateliers d’initiatives rurales octobre 2021</a:t>
            </a:r>
          </a:p>
          <a:p>
            <a:pPr>
              <a:defRPr/>
            </a:pPr>
            <a:r>
              <a:rPr lang="fr-FR" altLang="fr-FR" dirty="0" smtClean="0"/>
              <a:t>                                                                   </a:t>
            </a:r>
            <a:endParaRPr lang="fr-FR" alt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63503" cy="8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6804248" cy="781752"/>
          </a:xfrm>
          <a:prstGeom prst="rect">
            <a:avLst/>
          </a:prstGeom>
          <a:gradFill flip="none" rotWithShape="1">
            <a:gsLst>
              <a:gs pos="1361">
                <a:srgbClr val="A5A29B"/>
              </a:gs>
              <a:gs pos="41000">
                <a:srgbClr val="E4E2DD"/>
              </a:gs>
              <a:gs pos="83000">
                <a:srgbClr val="F4F3F1"/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lnSpc>
                <a:spcPct val="80000"/>
              </a:lnSpc>
              <a:spcBef>
                <a:spcPct val="50000"/>
              </a:spcBef>
              <a:defRPr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dk1"/>
                </a:solidFill>
                <a:latin typeface="+mn-lt"/>
              </a:defRPr>
            </a:lvl2pPr>
            <a:lvl3pPr marL="1143000" indent="-228600">
              <a:defRPr>
                <a:solidFill>
                  <a:schemeClr val="dk1"/>
                </a:solidFill>
                <a:latin typeface="+mn-lt"/>
              </a:defRPr>
            </a:lvl3pPr>
            <a:lvl4pPr marL="1600200" indent="-228600">
              <a:defRPr>
                <a:solidFill>
                  <a:schemeClr val="dk1"/>
                </a:solidFill>
                <a:latin typeface="+mn-lt"/>
              </a:defRPr>
            </a:lvl4pPr>
            <a:lvl5pPr marL="2057400" indent="-228600">
              <a:defRPr>
                <a:solidFill>
                  <a:schemeClr val="dk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altLang="fr-FR" sz="2800" dirty="0" smtClean="0">
                <a:effectLst/>
              </a:rPr>
              <a:t>10 Territoires d’Intervention Sociale et Médico Sociale </a:t>
            </a:r>
            <a:endParaRPr lang="fr-FR" altLang="fr-F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781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228545"/>
            <a:ext cx="7380312" cy="781752"/>
          </a:xfrm>
          <a:prstGeom prst="rect">
            <a:avLst/>
          </a:prstGeom>
          <a:gradFill flip="none" rotWithShape="1">
            <a:gsLst>
              <a:gs pos="1361">
                <a:srgbClr val="A5A29B"/>
              </a:gs>
              <a:gs pos="41000">
                <a:srgbClr val="E4E2DD"/>
              </a:gs>
              <a:gs pos="83000">
                <a:srgbClr val="F4F3F1"/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lnSpc>
                <a:spcPct val="80000"/>
              </a:lnSpc>
              <a:spcBef>
                <a:spcPct val="50000"/>
              </a:spcBef>
              <a:defRPr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dk1"/>
                </a:solidFill>
                <a:latin typeface="+mn-lt"/>
              </a:defRPr>
            </a:lvl2pPr>
            <a:lvl3pPr marL="1143000" indent="-228600">
              <a:defRPr>
                <a:solidFill>
                  <a:schemeClr val="dk1"/>
                </a:solidFill>
                <a:latin typeface="+mn-lt"/>
              </a:defRPr>
            </a:lvl3pPr>
            <a:lvl4pPr marL="1600200" indent="-228600">
              <a:defRPr>
                <a:solidFill>
                  <a:schemeClr val="dk1"/>
                </a:solidFill>
                <a:latin typeface="+mn-lt"/>
              </a:defRPr>
            </a:lvl4pPr>
            <a:lvl5pPr marL="2057400" indent="-228600">
              <a:defRPr>
                <a:solidFill>
                  <a:schemeClr val="dk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altLang="fr-FR" sz="2800" dirty="0"/>
              <a:t>Nos lieux d’accueil répartis sur le territoire </a:t>
            </a:r>
            <a:r>
              <a:rPr lang="fr-FR" altLang="fr-FR" sz="2800" dirty="0" err="1"/>
              <a:t>Valdoisien</a:t>
            </a:r>
            <a:endParaRPr lang="fr-FR" altLang="fr-FR" sz="2800" dirty="0">
              <a:effectLst/>
            </a:endParaRPr>
          </a:p>
        </p:txBody>
      </p:sp>
      <p:pic>
        <p:nvPicPr>
          <p:cNvPr id="10244" name="Imag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8106" y="1408733"/>
            <a:ext cx="9107488" cy="499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47" y="44449"/>
            <a:ext cx="1563503" cy="8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316913" y="6381751"/>
            <a:ext cx="720725" cy="647650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207375" y="64611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0" dirty="0" smtClean="0">
                <a:solidFill>
                  <a:schemeClr val="bg1"/>
                </a:solidFill>
                <a:latin typeface="DIN-Black" pitchFamily="50" charset="0"/>
                <a:cs typeface="Arial" panose="020B0604020202020204" pitchFamily="34" charset="0"/>
              </a:rPr>
              <a:t>1</a:t>
            </a:r>
            <a:endParaRPr lang="fr-FR" altLang="fr-FR" sz="2000" b="0" dirty="0">
              <a:solidFill>
                <a:schemeClr val="bg1"/>
              </a:solidFill>
              <a:latin typeface="DIN-Black" pitchFamily="50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87960" cy="457200"/>
          </a:xfrm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                                                             </a:t>
            </a:r>
            <a:endParaRPr lang="fr-FR" altLang="fr-FR" dirty="0"/>
          </a:p>
        </p:txBody>
      </p:sp>
      <p:sp>
        <p:nvSpPr>
          <p:cNvPr id="11" name="Espace réservé du pied de page 1"/>
          <p:cNvSpPr txBox="1">
            <a:spLocks/>
          </p:cNvSpPr>
          <p:nvPr/>
        </p:nvSpPr>
        <p:spPr bwMode="auto">
          <a:xfrm>
            <a:off x="2786807" y="6400800"/>
            <a:ext cx="3357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 dirty="0"/>
              <a:t>Présentation aux ateliers d’initiatives rurales octobre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3768" y="9515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dirty="0">
                <a:solidFill>
                  <a:schemeClr val="accent1">
                    <a:lumMod val="75000"/>
                  </a:schemeClr>
                </a:solidFill>
              </a:rPr>
              <a:t>35 Antennes du service social 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  	  départemental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911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1600" dirty="0" smtClean="0"/>
              <a:t>LES SERVICES PROTECTION MATERNELLE INFANTILE ET LESSERVICES SOCIAUX     </a:t>
            </a:r>
            <a:endParaRPr lang="fr-FR" sz="1600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60204" y="6372126"/>
            <a:ext cx="3428020" cy="45720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Présentation aux ateliers d’initiatives rurales octobre 2021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287016" y="332656"/>
            <a:ext cx="8856984" cy="6021178"/>
          </a:xfrm>
          <a:prstGeom prst="ellipse">
            <a:avLst/>
          </a:prstGeom>
          <a:solidFill>
            <a:srgbClr val="00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53" y="1862253"/>
            <a:ext cx="6003091" cy="424976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47" y="44449"/>
            <a:ext cx="1563503" cy="8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3216" y="153912"/>
            <a:ext cx="6329547" cy="781752"/>
          </a:xfrm>
          <a:prstGeom prst="rect">
            <a:avLst/>
          </a:prstGeom>
          <a:gradFill flip="none" rotWithShape="1">
            <a:gsLst>
              <a:gs pos="1361">
                <a:srgbClr val="A5A29B"/>
              </a:gs>
              <a:gs pos="41000">
                <a:srgbClr val="E4E2DD"/>
              </a:gs>
              <a:gs pos="83000">
                <a:srgbClr val="F4F3F1"/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lnSpc>
                <a:spcPct val="80000"/>
              </a:lnSpc>
              <a:spcBef>
                <a:spcPct val="50000"/>
              </a:spcBef>
              <a:defRPr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00" dirty="0" smtClean="0">
                <a:effectLst/>
              </a:rPr>
              <a:t>Les Services Sociaux  Départementaux et les PMI</a:t>
            </a:r>
            <a:endParaRPr lang="fr-FR" altLang="fr-F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03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316913" y="6381750"/>
            <a:ext cx="720725" cy="1268413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207375" y="64611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0" dirty="0">
                <a:solidFill>
                  <a:schemeClr val="bg1"/>
                </a:solidFill>
                <a:latin typeface="DIN-Black" pitchFamily="50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1273" name="Picture 11" descr="Val_qu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89507" y="1304925"/>
            <a:ext cx="6016031" cy="4093428"/>
          </a:xfrm>
          <a:prstGeom prst="rect">
            <a:avLst/>
          </a:prstGeom>
          <a:solidFill>
            <a:srgbClr val="00C0B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ts val="3000"/>
              </a:spcBef>
              <a:buSzPct val="200000"/>
              <a:buBlip>
                <a:blip r:embed="rId3"/>
              </a:buBlip>
            </a:pPr>
            <a:r>
              <a:rPr lang="fr-FR" altLang="fr-FR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Accueillir toute personne en difficulté</a:t>
            </a:r>
          </a:p>
          <a:p>
            <a:pPr marL="342900" indent="-342900" eaLnBrk="1" hangingPunct="1">
              <a:spcBef>
                <a:spcPts val="0"/>
              </a:spcBef>
              <a:buSzPct val="200000"/>
              <a:buBlip>
                <a:blip r:embed="rId3"/>
              </a:buBlip>
            </a:pPr>
            <a:endParaRPr lang="fr-FR" altLang="fr-FR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SzPct val="200000"/>
              <a:buBlip>
                <a:blip r:embed="rId3"/>
              </a:buBlip>
              <a:tabLst>
                <a:tab pos="447675" algn="l"/>
              </a:tabLst>
            </a:pPr>
            <a:r>
              <a:rPr lang="fr-FR" altLang="fr-FR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Favoriser l’accès aux droits, à l’autonomie et la 	</a:t>
            </a:r>
            <a:r>
              <a:rPr lang="fr-FR" altLang="fr-FR" sz="20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vie </a:t>
            </a:r>
            <a:r>
              <a:rPr lang="fr-FR" altLang="fr-FR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sociale</a:t>
            </a:r>
          </a:p>
          <a:p>
            <a:pPr marL="342900" indent="-342900" eaLnBrk="1" hangingPunct="1">
              <a:spcBef>
                <a:spcPts val="0"/>
              </a:spcBef>
              <a:buSzPct val="200000"/>
              <a:buBlip>
                <a:blip r:embed="rId3"/>
              </a:buBlip>
            </a:pPr>
            <a:endParaRPr lang="fr-FR" altLang="fr-FR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SzPct val="200000"/>
              <a:buBlip>
                <a:blip r:embed="rId3"/>
              </a:buBlip>
            </a:pPr>
            <a:r>
              <a:rPr lang="fr-FR" altLang="fr-FR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Prévenir les risques d’exclusions</a:t>
            </a:r>
          </a:p>
          <a:p>
            <a:pPr marL="342900" indent="-342900" eaLnBrk="1" hangingPunct="1">
              <a:spcBef>
                <a:spcPts val="0"/>
              </a:spcBef>
              <a:buSzPct val="200000"/>
              <a:buBlip>
                <a:blip r:embed="rId3"/>
              </a:buBlip>
            </a:pPr>
            <a:endParaRPr lang="fr-FR" altLang="fr-FR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SzPct val="200000"/>
              <a:buBlip>
                <a:blip r:embed="rId3"/>
              </a:buBlip>
              <a:tabLst>
                <a:tab pos="447675" algn="l"/>
              </a:tabLst>
            </a:pPr>
            <a:r>
              <a:rPr lang="fr-FR" altLang="fr-FR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Contribuer à protéger les plus vulnérables : </a:t>
            </a:r>
            <a:r>
              <a:rPr lang="fr-FR" altLang="fr-FR" sz="20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enfants </a:t>
            </a:r>
            <a:r>
              <a:rPr lang="fr-FR" altLang="fr-FR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et publics fragilisés</a:t>
            </a:r>
          </a:p>
          <a:p>
            <a:pPr eaLnBrk="1" hangingPunct="1">
              <a:spcBef>
                <a:spcPts val="0"/>
              </a:spcBef>
              <a:buSzPct val="200000"/>
            </a:pPr>
            <a:endParaRPr lang="fr-FR" altLang="fr-FR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SzPct val="200000"/>
              <a:buBlip>
                <a:blip r:embed="rId3"/>
              </a:buBlip>
              <a:tabLst>
                <a:tab pos="447675" algn="l"/>
              </a:tabLst>
            </a:pPr>
            <a:r>
              <a:rPr lang="fr-FR" altLang="fr-FR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Accompagner les personnes ou les groupes </a:t>
            </a:r>
            <a:r>
              <a:rPr lang="fr-FR" altLang="fr-FR" sz="20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dans </a:t>
            </a:r>
            <a:r>
              <a:rPr lang="fr-FR" altLang="fr-FR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la résolution de leur difficultés sociales et </a:t>
            </a:r>
            <a:r>
              <a:rPr lang="fr-FR" altLang="fr-FR" sz="20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dans </a:t>
            </a:r>
            <a:r>
              <a:rPr lang="fr-FR" altLang="fr-FR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leur parcours d’insertion </a:t>
            </a:r>
            <a:r>
              <a:rPr lang="fr-FR" altLang="fr-FR" sz="20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professionnelle</a:t>
            </a:r>
            <a:endParaRPr lang="fr-FR" altLang="fr-FR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1"/>
          <a:stretch/>
        </p:blipFill>
        <p:spPr>
          <a:xfrm>
            <a:off x="9400" y="1283814"/>
            <a:ext cx="2714658" cy="5313538"/>
          </a:xfrm>
          <a:prstGeom prst="rect">
            <a:avLst/>
          </a:prstGeom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103006"/>
            <a:ext cx="5940152" cy="437043"/>
          </a:xfrm>
          <a:prstGeom prst="rect">
            <a:avLst/>
          </a:prstGeom>
          <a:gradFill flip="none" rotWithShape="1">
            <a:gsLst>
              <a:gs pos="1361">
                <a:srgbClr val="A5A29B"/>
              </a:gs>
              <a:gs pos="41000">
                <a:srgbClr val="E4E2DD"/>
              </a:gs>
              <a:gs pos="83000">
                <a:srgbClr val="F4F3F1"/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lnSpc>
                <a:spcPct val="80000"/>
              </a:lnSpc>
              <a:spcBef>
                <a:spcPct val="50000"/>
              </a:spcBef>
              <a:defRPr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00" dirty="0">
                <a:effectLst/>
              </a:rPr>
              <a:t>Le Service Social Départemental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68479" y="5474553"/>
            <a:ext cx="5584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Ressource : Comment  trouver le service:</a:t>
            </a:r>
          </a:p>
          <a:p>
            <a:r>
              <a:rPr lang="fr-FR" dirty="0" smtClean="0"/>
              <a:t>mon </a:t>
            </a:r>
            <a:r>
              <a:rPr lang="fr-FR" dirty="0" err="1" smtClean="0"/>
              <a:t>pass.social</a:t>
            </a:r>
            <a:r>
              <a:rPr lang="fr-FR" dirty="0" smtClean="0"/>
              <a:t>/ valdoise.fr</a:t>
            </a:r>
            <a:endParaRPr lang="fr-FR" dirty="0"/>
          </a:p>
        </p:txBody>
      </p:sp>
      <p:sp>
        <p:nvSpPr>
          <p:cNvPr id="12" name="Espace réservé du pied de page 1"/>
          <p:cNvSpPr txBox="1">
            <a:spLocks/>
          </p:cNvSpPr>
          <p:nvPr/>
        </p:nvSpPr>
        <p:spPr bwMode="auto">
          <a:xfrm>
            <a:off x="3168479" y="6423923"/>
            <a:ext cx="3475971" cy="42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 dirty="0"/>
              <a:t>Présentation aux ateliers d’initiatives rurales octobre 2021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00500" y="599089"/>
            <a:ext cx="2339652" cy="387798"/>
          </a:xfrm>
          <a:prstGeom prst="rect">
            <a:avLst/>
          </a:prstGeom>
          <a:gradFill flip="none" rotWithShape="1">
            <a:gsLst>
              <a:gs pos="1361">
                <a:srgbClr val="A5A29B"/>
              </a:gs>
              <a:gs pos="41000">
                <a:srgbClr val="E4E2DD"/>
              </a:gs>
              <a:gs pos="83000">
                <a:srgbClr val="F4F3F1"/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lnSpc>
                <a:spcPct val="80000"/>
              </a:lnSpc>
              <a:spcBef>
                <a:spcPct val="50000"/>
              </a:spcBef>
              <a:defRPr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dirty="0" smtClean="0">
                <a:effectLst/>
              </a:rPr>
              <a:t>Ses Missions</a:t>
            </a:r>
            <a:endParaRPr lang="fr-FR" altLang="fr-FR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-518" y="298610"/>
            <a:ext cx="3851920" cy="437043"/>
          </a:xfrm>
          <a:prstGeom prst="rect">
            <a:avLst/>
          </a:prstGeom>
          <a:gradFill flip="none" rotWithShape="1">
            <a:gsLst>
              <a:gs pos="1361">
                <a:srgbClr val="A5A29B"/>
              </a:gs>
              <a:gs pos="41000">
                <a:srgbClr val="E4E2DD"/>
              </a:gs>
              <a:gs pos="83000">
                <a:srgbClr val="F4F3F1"/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lnSpc>
                <a:spcPct val="80000"/>
              </a:lnSpc>
              <a:spcBef>
                <a:spcPct val="50000"/>
              </a:spcBef>
              <a:defRPr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dk1"/>
                </a:solidFill>
                <a:latin typeface="+mn-lt"/>
              </a:defRPr>
            </a:lvl2pPr>
            <a:lvl3pPr marL="1143000" indent="-228600">
              <a:defRPr>
                <a:solidFill>
                  <a:schemeClr val="dk1"/>
                </a:solidFill>
                <a:latin typeface="+mn-lt"/>
              </a:defRPr>
            </a:lvl3pPr>
            <a:lvl4pPr marL="1600200" indent="-228600">
              <a:defRPr>
                <a:solidFill>
                  <a:schemeClr val="dk1"/>
                </a:solidFill>
                <a:latin typeface="+mn-lt"/>
              </a:defRPr>
            </a:lvl4pPr>
            <a:lvl5pPr marL="2057400" indent="-228600">
              <a:defRPr>
                <a:solidFill>
                  <a:schemeClr val="dk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altLang="fr-FR" sz="2800" dirty="0" smtClean="0">
                <a:effectLst/>
              </a:rPr>
              <a:t>Focus par thématiques </a:t>
            </a:r>
            <a:endParaRPr lang="fr-FR" altLang="fr-FR" sz="2800" dirty="0">
              <a:effectLst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316913" y="6381750"/>
            <a:ext cx="720725" cy="692185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207375" y="64611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0" dirty="0">
                <a:solidFill>
                  <a:schemeClr val="bg1"/>
                </a:solidFill>
                <a:latin typeface="DIN-Black" pitchFamily="50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1273" name="Picture 11" descr="Val_qu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84" y="188640"/>
            <a:ext cx="1879304" cy="106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179512" y="974219"/>
            <a:ext cx="3240000" cy="1440000"/>
          </a:xfrm>
          <a:prstGeom prst="ellipse">
            <a:avLst/>
          </a:prstGeom>
          <a:solidFill>
            <a:srgbClr val="00A6A6"/>
          </a:solidFill>
          <a:ln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INSERTION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179512" y="2488598"/>
            <a:ext cx="3240000" cy="1440000"/>
          </a:xfrm>
          <a:prstGeom prst="ellipse">
            <a:avLst/>
          </a:prstGeom>
          <a:solidFill>
            <a:srgbClr val="F36F33"/>
          </a:solidFill>
          <a:ln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VULNERABILITE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ENFANCE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179512" y="4074239"/>
            <a:ext cx="3240000" cy="14400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BUDGET / LOGEMENT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2959" y="1214970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RSA</a:t>
            </a:r>
            <a:endParaRPr lang="fr-FR" sz="1600" dirty="0">
              <a:solidFill>
                <a:srgbClr val="00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4461" y="1433355"/>
            <a:ext cx="5292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 vers l’insertion sociale et professionnelle </a:t>
            </a:r>
            <a:endParaRPr lang="fr-FR" sz="1600" dirty="0" smtClean="0">
              <a:solidFill>
                <a:srgbClr val="00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solidFill>
                  <a:srgbClr val="00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 global avec Pôle Emploi</a:t>
            </a:r>
            <a:endParaRPr lang="fr-FR" sz="1600" dirty="0">
              <a:solidFill>
                <a:srgbClr val="00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2159" y="4041253"/>
            <a:ext cx="3520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 budgétaire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0253" y="4287026"/>
            <a:ext cx="5287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Aides </a:t>
            </a:r>
            <a:r>
              <a:rPr lang="fr-FR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l’accès au logement</a:t>
            </a:r>
          </a:p>
          <a:p>
            <a:r>
              <a:rPr lang="fr-FR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1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 </a:t>
            </a:r>
            <a:r>
              <a:rPr lang="fr-FR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maintien dans le logement</a:t>
            </a:r>
          </a:p>
          <a:p>
            <a:r>
              <a:rPr lang="fr-FR" sz="1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Aides </a:t>
            </a:r>
            <a:r>
              <a:rPr lang="fr-FR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paiement des fournitures d’énergie</a:t>
            </a:r>
          </a:p>
          <a:p>
            <a:r>
              <a:rPr lang="fr-FR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1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ccompagnements </a:t>
            </a:r>
            <a:r>
              <a:rPr lang="fr-FR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spécifiques </a:t>
            </a:r>
            <a:endParaRPr lang="fr-FR" sz="16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 des expulsions, accompagnement des familles </a:t>
            </a:r>
          </a:p>
          <a:p>
            <a:r>
              <a:rPr lang="fr-FR" sz="1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 hébergement</a:t>
            </a:r>
            <a:endParaRPr lang="fr-FR" sz="16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2159" y="2394113"/>
            <a:ext cx="5317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36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 : Soutien des parents dans leur rôle éducatif</a:t>
            </a:r>
          </a:p>
          <a:p>
            <a:r>
              <a:rPr lang="fr-FR" sz="1600" dirty="0">
                <a:solidFill>
                  <a:srgbClr val="F36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de l’enfance : Evaluation des situations d’enfant en </a:t>
            </a:r>
            <a:r>
              <a:rPr lang="fr-FR" sz="1600" dirty="0" smtClean="0">
                <a:solidFill>
                  <a:srgbClr val="F36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 </a:t>
            </a:r>
            <a:r>
              <a:rPr lang="fr-FR" sz="1600" dirty="0">
                <a:solidFill>
                  <a:srgbClr val="F36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en risque de l’être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9244" y="3425539"/>
            <a:ext cx="529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36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Vulnérabilité des adultes : Evaluation accompagnement des situations</a:t>
            </a:r>
            <a:endParaRPr lang="fr-FR" sz="1600" dirty="0">
              <a:solidFill>
                <a:srgbClr val="F36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ce réservé du pied de page 1"/>
          <p:cNvSpPr txBox="1">
            <a:spLocks noGrp="1"/>
          </p:cNvSpPr>
          <p:nvPr>
            <p:ph type="ftr" sz="quarter" idx="11"/>
          </p:nvPr>
        </p:nvSpPr>
        <p:spPr bwMode="auto">
          <a:xfrm>
            <a:off x="2921000" y="6381750"/>
            <a:ext cx="33791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 dirty="0"/>
              <a:t>Présentation aux ateliers d’initiatives rurales octobre 2021</a:t>
            </a:r>
          </a:p>
        </p:txBody>
      </p:sp>
      <p:sp>
        <p:nvSpPr>
          <p:cNvPr id="12" name="Parenthèse ouvrante 11"/>
          <p:cNvSpPr/>
          <p:nvPr/>
        </p:nvSpPr>
        <p:spPr bwMode="auto">
          <a:xfrm>
            <a:off x="3783495" y="1183524"/>
            <a:ext cx="45719" cy="1089571"/>
          </a:xfrm>
          <a:prstGeom prst="leftBracke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Parenthèse ouvrante 12"/>
          <p:cNvSpPr/>
          <p:nvPr/>
        </p:nvSpPr>
        <p:spPr bwMode="auto">
          <a:xfrm>
            <a:off x="3777394" y="2551937"/>
            <a:ext cx="45719" cy="1334201"/>
          </a:xfrm>
          <a:prstGeom prst="leftBracke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Parenthèse ouvrante 13"/>
          <p:cNvSpPr/>
          <p:nvPr/>
        </p:nvSpPr>
        <p:spPr bwMode="auto">
          <a:xfrm>
            <a:off x="3769582" y="4169565"/>
            <a:ext cx="45719" cy="1718516"/>
          </a:xfrm>
          <a:prstGeom prst="leftBracke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84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-11838" y="199089"/>
            <a:ext cx="4843165" cy="437043"/>
          </a:xfrm>
          <a:prstGeom prst="rect">
            <a:avLst/>
          </a:prstGeom>
          <a:gradFill flip="none" rotWithShape="1">
            <a:gsLst>
              <a:gs pos="1361">
                <a:srgbClr val="A5A29B"/>
              </a:gs>
              <a:gs pos="41000">
                <a:srgbClr val="E4E2DD"/>
              </a:gs>
              <a:gs pos="83000">
                <a:srgbClr val="F4F3F1"/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lnSpc>
                <a:spcPct val="80000"/>
              </a:lnSpc>
              <a:spcBef>
                <a:spcPct val="50000"/>
              </a:spcBef>
              <a:defRPr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dk1"/>
                </a:solidFill>
                <a:latin typeface="+mn-lt"/>
              </a:defRPr>
            </a:lvl2pPr>
            <a:lvl3pPr marL="1143000" indent="-228600">
              <a:defRPr>
                <a:solidFill>
                  <a:schemeClr val="dk1"/>
                </a:solidFill>
                <a:latin typeface="+mn-lt"/>
              </a:defRPr>
            </a:lvl3pPr>
            <a:lvl4pPr marL="1600200" indent="-228600">
              <a:defRPr>
                <a:solidFill>
                  <a:schemeClr val="dk1"/>
                </a:solidFill>
                <a:latin typeface="+mn-lt"/>
              </a:defRPr>
            </a:lvl4pPr>
            <a:lvl5pPr marL="2057400" indent="-228600">
              <a:defRPr>
                <a:solidFill>
                  <a:schemeClr val="dk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altLang="fr-FR" sz="2800" dirty="0">
                <a:effectLst/>
              </a:rPr>
              <a:t>Action sociale individuelle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316913" y="6381750"/>
            <a:ext cx="720725" cy="1268413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207375" y="64611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0" dirty="0">
                <a:solidFill>
                  <a:schemeClr val="bg1"/>
                </a:solidFill>
                <a:latin typeface="DIN-Black" pitchFamily="50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1273" name="Picture 11" descr="Val_qu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39" y="5242"/>
            <a:ext cx="1839566" cy="104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3700" y="1106208"/>
            <a:ext cx="8281987" cy="540000"/>
          </a:xfrm>
          <a:prstGeom prst="rect">
            <a:avLst/>
          </a:prstGeom>
          <a:solidFill>
            <a:srgbClr val="00A6A6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L’accueil :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18221" y="3496953"/>
            <a:ext cx="6457466" cy="540000"/>
          </a:xfrm>
          <a:prstGeom prst="rect">
            <a:avLst/>
          </a:prstGeom>
          <a:solidFill>
            <a:srgbClr val="F36F33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L’évaluation sociale globale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51920" y="4689200"/>
            <a:ext cx="4823767" cy="540000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Le projet :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7" y="3634044"/>
            <a:ext cx="1611383" cy="16113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1512168" cy="13431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90436"/>
            <a:ext cx="1728192" cy="1066502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9938"/>
            <a:ext cx="3392016" cy="45720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Présentation aux ateliers d’initiatives rurales octobre 2021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40384" y="1669409"/>
            <a:ext cx="5696272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Des </a:t>
            </a:r>
            <a:r>
              <a:rPr lang="fr-FR" altLang="fr-FR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permanences </a:t>
            </a:r>
            <a:r>
              <a:rPr lang="fr-FR" altLang="fr-FR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ouvertes </a:t>
            </a:r>
            <a:r>
              <a:rPr lang="fr-FR" altLang="fr-FR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au </a:t>
            </a:r>
            <a:r>
              <a:rPr lang="fr-FR" altLang="fr-FR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public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Accueil social inconditionnel de proximité, téléphonique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physique,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sur rendez vous</a:t>
            </a:r>
            <a:endParaRPr lang="fr-FR" altLang="fr-FR" sz="16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Des rendez-vous pour un accompagnement personnalisé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Des visites à </a:t>
            </a:r>
            <a:r>
              <a:rPr lang="fr-FR" altLang="fr-FR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domicile  </a:t>
            </a:r>
            <a:endParaRPr lang="fr-FR" altLang="fr-FR" sz="16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2740384" y="5326899"/>
            <a:ext cx="5696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 </a:t>
            </a:r>
            <a:r>
              <a:rPr lang="fr-FR" altLang="fr-FR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accompagnement, un plan d’action avec l’usager, </a:t>
            </a:r>
            <a:r>
              <a:rPr lang="fr-FR" altLang="fr-FR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des </a:t>
            </a:r>
            <a:r>
              <a:rPr lang="fr-FR" altLang="fr-FR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projets </a:t>
            </a:r>
            <a:r>
              <a:rPr lang="fr-FR" altLang="fr-FR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pour une évolution </a:t>
            </a:r>
            <a:r>
              <a:rPr lang="fr-FR" altLang="fr-FR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 sa situation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8650" y="4194821"/>
            <a:ext cx="6121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fr-FR" altLang="fr-FR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Une évaluation globale de la situation sociale avec l’usager  </a:t>
            </a:r>
            <a:endParaRPr lang="fr-FR" altLang="fr-FR" sz="16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24826" y="133229"/>
            <a:ext cx="6172270" cy="437043"/>
          </a:xfrm>
          <a:prstGeom prst="rect">
            <a:avLst/>
          </a:prstGeom>
          <a:gradFill flip="none" rotWithShape="1">
            <a:gsLst>
              <a:gs pos="1361">
                <a:srgbClr val="A5A29B"/>
              </a:gs>
              <a:gs pos="41000">
                <a:srgbClr val="E4E2DD"/>
              </a:gs>
              <a:gs pos="83000">
                <a:srgbClr val="F4F3F1"/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lnSpc>
                <a:spcPct val="80000"/>
              </a:lnSpc>
              <a:spcBef>
                <a:spcPct val="50000"/>
              </a:spcBef>
              <a:defRPr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dk1"/>
                </a:solidFill>
                <a:latin typeface="+mn-lt"/>
              </a:defRPr>
            </a:lvl2pPr>
            <a:lvl3pPr marL="1143000" indent="-228600">
              <a:defRPr>
                <a:solidFill>
                  <a:schemeClr val="dk1"/>
                </a:solidFill>
                <a:latin typeface="+mn-lt"/>
              </a:defRPr>
            </a:lvl3pPr>
            <a:lvl4pPr marL="1600200" indent="-228600">
              <a:defRPr>
                <a:solidFill>
                  <a:schemeClr val="dk1"/>
                </a:solidFill>
                <a:latin typeface="+mn-lt"/>
              </a:defRPr>
            </a:lvl4pPr>
            <a:lvl5pPr marL="2057400" indent="-228600">
              <a:defRPr>
                <a:solidFill>
                  <a:schemeClr val="dk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altLang="fr-FR" sz="2800" dirty="0" smtClean="0">
                <a:effectLst/>
              </a:rPr>
              <a:t>Intervention Sociale d’Intérêt Collectif</a:t>
            </a:r>
            <a:endParaRPr lang="fr-FR" altLang="fr-FR" sz="2800" dirty="0">
              <a:effectLst/>
            </a:endParaRPr>
          </a:p>
        </p:txBody>
      </p:sp>
      <p:pic>
        <p:nvPicPr>
          <p:cNvPr id="4" name="Picture 11" descr="Val_qu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22" y="116632"/>
            <a:ext cx="1839566" cy="104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3347" y="1194126"/>
            <a:ext cx="5256584" cy="715089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4"/>
            </a:solidFill>
          </a:ln>
          <a:extLst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1450" indent="-171450" algn="l">
              <a:buSzPct val="150000"/>
              <a:buBlip>
                <a:blip r:embed="rId3"/>
              </a:buBlip>
            </a:pPr>
            <a:r>
              <a:rPr lang="fr-FR" altLang="fr-FR" sz="1800" dirty="0" smtClean="0"/>
              <a:t>Favoriser </a:t>
            </a:r>
            <a:r>
              <a:rPr lang="fr-FR" altLang="fr-FR" sz="1800" dirty="0"/>
              <a:t>le lien social</a:t>
            </a:r>
          </a:p>
          <a:p>
            <a:pPr marL="171450" indent="-171450" algn="l">
              <a:buSzPct val="150000"/>
              <a:buBlip>
                <a:blip r:embed="rId3"/>
              </a:buBlip>
            </a:pPr>
            <a:r>
              <a:rPr lang="fr-FR" altLang="fr-FR" sz="1800" dirty="0" smtClean="0"/>
              <a:t>Actions </a:t>
            </a:r>
            <a:r>
              <a:rPr lang="fr-FR" altLang="fr-FR" sz="1800" dirty="0"/>
              <a:t>+ préventives et - </a:t>
            </a:r>
            <a:r>
              <a:rPr lang="fr-FR" altLang="fr-FR" sz="1800" dirty="0" err="1"/>
              <a:t>stigmatisantes</a:t>
            </a:r>
            <a:endParaRPr lang="fr-FR" altLang="fr-FR" sz="1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9632" y="2511104"/>
            <a:ext cx="4754366" cy="540000"/>
          </a:xfrm>
          <a:prstGeom prst="rect">
            <a:avLst/>
          </a:prstGeom>
          <a:solidFill>
            <a:srgbClr val="F36F33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Les informations ou les ateliers collectifs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59631" y="3943707"/>
            <a:ext cx="4754368" cy="540000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Le travail social avec les groupes (TSG)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65865" y="5406773"/>
            <a:ext cx="4748134" cy="540000"/>
          </a:xfrm>
          <a:prstGeom prst="rect">
            <a:avLst/>
          </a:prstGeom>
          <a:solidFill>
            <a:srgbClr val="00A6A6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Le développement social local (DSL) </a:t>
            </a:r>
            <a:endParaRPr lang="fr-FR" altLang="fr-FR" sz="16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48" y="5153728"/>
            <a:ext cx="1164251" cy="10177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44" y="3669497"/>
            <a:ext cx="1016844" cy="10168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4097" r="5432" b="3549"/>
          <a:stretch/>
        </p:blipFill>
        <p:spPr>
          <a:xfrm>
            <a:off x="5985661" y="2090069"/>
            <a:ext cx="1018800" cy="1018800"/>
          </a:xfrm>
          <a:prstGeom prst="rect">
            <a:avLst/>
          </a:prstGeom>
        </p:spPr>
      </p:pic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17948" y="6348844"/>
            <a:ext cx="3398268" cy="45720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Présentation aux ateliers d’initiatives rurales octobre 2021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207375" y="6461125"/>
            <a:ext cx="936625" cy="39687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0" dirty="0" smtClean="0">
                <a:solidFill>
                  <a:schemeClr val="bg1"/>
                </a:solidFill>
                <a:latin typeface="DIN-Black" pitchFamily="50" charset="0"/>
                <a:cs typeface="Arial" panose="020B0604020202020204" pitchFamily="34" charset="0"/>
              </a:rPr>
              <a:t>7</a:t>
            </a:r>
            <a:endParaRPr lang="fr-FR" altLang="fr-FR" sz="2000" b="0" dirty="0">
              <a:solidFill>
                <a:schemeClr val="bg1"/>
              </a:solidFill>
              <a:latin typeface="DIN-Black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</TotalTime>
  <Words>409</Words>
  <Application>Microsoft Office PowerPoint</Application>
  <PresentationFormat>Affichage à l'écran (4:3)</PresentationFormat>
  <Paragraphs>103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 Unicode MS</vt:lpstr>
      <vt:lpstr>Arial</vt:lpstr>
      <vt:lpstr>Calibri</vt:lpstr>
      <vt:lpstr>Cambria Math</vt:lpstr>
      <vt:lpstr>Century Gothic</vt:lpstr>
      <vt:lpstr>DIN-Black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LES SERVICES PROTECTION MATERNELLE INFANTILE ET LESSERVICES SOCIAUX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CGVO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CGVO</dc:creator>
  <cp:lastModifiedBy>CHARON CORINNE</cp:lastModifiedBy>
  <cp:revision>643</cp:revision>
  <cp:lastPrinted>2020-09-10T06:44:54Z</cp:lastPrinted>
  <dcterms:created xsi:type="dcterms:W3CDTF">2013-10-08T13:16:17Z</dcterms:created>
  <dcterms:modified xsi:type="dcterms:W3CDTF">2021-10-06T11:56:24Z</dcterms:modified>
</cp:coreProperties>
</file>