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94" r:id="rId4"/>
    <p:sldId id="259" r:id="rId5"/>
    <p:sldId id="260" r:id="rId6"/>
    <p:sldId id="261" r:id="rId7"/>
    <p:sldId id="272" r:id="rId8"/>
    <p:sldId id="292" r:id="rId9"/>
    <p:sldId id="271" r:id="rId10"/>
    <p:sldId id="293" r:id="rId11"/>
    <p:sldId id="263" r:id="rId12"/>
    <p:sldId id="264" r:id="rId13"/>
    <p:sldId id="265" r:id="rId14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ur-eddine Laouer" initials="NL" lastIdx="2" clrIdx="0">
    <p:extLst>
      <p:ext uri="{19B8F6BF-5375-455C-9EA6-DF929625EA0E}">
        <p15:presenceInfo xmlns:p15="http://schemas.microsoft.com/office/powerpoint/2012/main" userId="32a7a1941a228ba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9675" autoAdjust="0"/>
  </p:normalViewPr>
  <p:slideViewPr>
    <p:cSldViewPr snapToGrid="0">
      <p:cViewPr>
        <p:scale>
          <a:sx n="77" d="100"/>
          <a:sy n="77" d="100"/>
        </p:scale>
        <p:origin x="516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00D92-839B-4A8F-AA48-EE469164D4A5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BE0CD-83A9-48D8-8297-88C95A5A72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16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Social de société</a:t>
            </a:r>
          </a:p>
          <a:p>
            <a:r>
              <a:rPr lang="fr-FR" dirty="0"/>
              <a:t>Nom qui ouvre à tous et toutes </a:t>
            </a:r>
          </a:p>
          <a:p>
            <a:r>
              <a:rPr lang="fr-FR" dirty="0"/>
              <a:t>Animation de la vie sociale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BE0CD-83A9-48D8-8297-88C95A5A721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574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3 valeurs : démocratie, dignité humaine, solidarité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BE0CD-83A9-48D8-8297-88C95A5A721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900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BE0CD-83A9-48D8-8297-88C95A5A721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522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dirty="0"/>
              <a:t>Du lundi au vendredi de 9h à 17h30</a:t>
            </a:r>
          </a:p>
          <a:p>
            <a:pPr marL="0" indent="0">
              <a:buNone/>
            </a:pPr>
            <a:r>
              <a:rPr lang="fr-FR" sz="1200" b="1" dirty="0"/>
              <a:t> + Actions pour les familles 2 samedis par mois</a:t>
            </a:r>
          </a:p>
          <a:p>
            <a:endParaRPr lang="fr-FR" sz="800" b="1" dirty="0"/>
          </a:p>
          <a:p>
            <a:r>
              <a:rPr lang="fr-FR" sz="1200" b="1" dirty="0"/>
              <a:t>Une équipe de 6 personnes</a:t>
            </a:r>
          </a:p>
          <a:p>
            <a:r>
              <a:rPr lang="fr-FR" sz="1200" b="1" dirty="0"/>
              <a:t>Un local situe en centre ville près de la gare routière et des écoles</a:t>
            </a:r>
          </a:p>
          <a:p>
            <a:r>
              <a:rPr lang="fr-FR" sz="1200" b="1" dirty="0"/>
              <a:t>Un réseau de partenaires qui apporte un soutien financier et technique</a:t>
            </a:r>
          </a:p>
          <a:p>
            <a:r>
              <a:rPr lang="fr-FR" sz="1200" b="1" dirty="0"/>
              <a:t>Une communication ( mailing mensuel, affiches, réseaux sociaux)</a:t>
            </a:r>
          </a:p>
          <a:p>
            <a:endParaRPr lang="fr-FR" sz="1200" b="1" dirty="0"/>
          </a:p>
          <a:p>
            <a:endParaRPr lang="fr-FR" sz="1200" b="1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BE0CD-83A9-48D8-8297-88C95A5A721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16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Près de 180 actions à l’année soit la participation</a:t>
            </a:r>
            <a:endParaRPr lang="fr-FR" sz="1200" b="0" i="0" u="none" strike="noStrike" kern="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 dirty="0">
                <a:solidFill>
                  <a:srgbClr val="FFFFFF"/>
                </a:solidFill>
                <a:uFillTx/>
                <a:latin typeface="Calibri"/>
              </a:rPr>
              <a:t>Été Jeunes accueillent 70 jeunes de 11 à 17 ans</a:t>
            </a:r>
            <a:endParaRPr lang="fr-FR" sz="12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 dirty="0">
                <a:solidFill>
                  <a:srgbClr val="FFFFFF"/>
                </a:solidFill>
                <a:uFillTx/>
                <a:latin typeface="Calibri"/>
              </a:rPr>
              <a:t>55 associations œuvrent sur le territoire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 dirty="0">
                <a:solidFill>
                  <a:srgbClr val="FFFFFF"/>
                </a:solidFill>
                <a:uFillTx/>
                <a:latin typeface="Calibri"/>
              </a:rPr>
              <a:t>Mailing : </a:t>
            </a:r>
            <a:r>
              <a:rPr lang="fr-FR" dirty="0">
                <a:solidFill>
                  <a:srgbClr val="FFFFFF"/>
                </a:solidFill>
              </a:rPr>
              <a:t>de </a:t>
            </a:r>
            <a:r>
              <a:rPr lang="fr-FR" kern="0" dirty="0">
                <a:solidFill>
                  <a:srgbClr val="FFFFFF"/>
                </a:solidFill>
              </a:rPr>
              <a:t>400 enfants- 250 jeunes- 1000 adultes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kern="0" dirty="0">
                <a:solidFill>
                  <a:srgbClr val="FFFFFF"/>
                </a:solidFill>
              </a:rPr>
              <a:t>Un réseau d’une centaine de partenaires</a:t>
            </a:r>
          </a:p>
          <a:p>
            <a:r>
              <a:rPr lang="fr-FR" dirty="0"/>
              <a:t>1 : redonner une place valoriser redonner une fonction</a:t>
            </a:r>
          </a:p>
          <a:p>
            <a:r>
              <a:rPr lang="fr-FR" dirty="0"/>
              <a:t>2 : mobiliser et articuler</a:t>
            </a:r>
          </a:p>
          <a:p>
            <a:r>
              <a:rPr lang="fr-FR" dirty="0"/>
              <a:t>3 : isolement méconnaissance et </a:t>
            </a:r>
            <a:r>
              <a:rPr lang="fr-FR" dirty="0" err="1"/>
              <a:t>cloisement</a:t>
            </a:r>
            <a:r>
              <a:rPr lang="fr-FR" dirty="0"/>
              <a:t> </a:t>
            </a:r>
          </a:p>
          <a:p>
            <a:r>
              <a:rPr lang="fr-FR" dirty="0"/>
              <a:t>4 : si isolement résultant d’une multitude de causes et facteurs</a:t>
            </a:r>
          </a:p>
          <a:p>
            <a:r>
              <a:rPr lang="fr-FR" dirty="0"/>
              <a:t>5 : proximité géographique lié aux pb de transports ou autres difficultés ( psy) : permanence réactivité et lien/ transmission d’information entre les acteurs sur le suivi des usagers. Importance du « hors les murs », du « aller vers »  et l’itinérance.</a:t>
            </a:r>
          </a:p>
          <a:p>
            <a:endParaRPr lang="fr-FR" dirty="0"/>
          </a:p>
          <a:p>
            <a:r>
              <a:rPr lang="fr-FR" dirty="0"/>
              <a:t>Un centre social est un des outils ( comme les foyers ruraux mais tout dépendant aussi du territoire dans le quel il s’implante.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BE0CD-83A9-48D8-8297-88C95A5A721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00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Cadrage circulaire 2012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Demande à la CAF95, préfiguration possible,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Obligation : équipe, temps, diplôme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Directeur temps plein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fr-FR" b="1" dirty="0"/>
              <a:t>Avoir une meilleure connaissance de la population et du territoire </a:t>
            </a:r>
            <a:r>
              <a:rPr lang="fr-FR" dirty="0"/>
              <a:t>: potentiels et handicaps</a:t>
            </a:r>
            <a:endParaRPr lang="fr-FR" b="1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fr-FR" b="1" dirty="0"/>
              <a:t>Recenser les attentes et les besoins des habitants.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fr-FR" b="1" dirty="0"/>
              <a:t>MAIS SURTOUT Inciter les habitants à s’inscrire dans une démarche participative par rapport au projet.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fr-FR" b="1" dirty="0"/>
              <a:t>Enclencher une coordination des acteurs locaux et des services municipaux.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BE0CD-83A9-48D8-8297-88C95A5A721A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086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Accompagnement FD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Réseau national – régional - départemental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1BE0CD-83A9-48D8-8297-88C95A5A721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106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4BE260-B54A-4428-9130-11FC1D440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B1ADD9-A03F-4A6E-A8A5-B5D26308F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4A3C0B-5329-4B03-9863-76E394583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160E1A-8A33-40AA-B605-9D4880B9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5F36E2-CE62-453B-B0A2-805B9D599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199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F79639-2D9C-43B2-BA66-320192C73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F4F7E2-E51E-46B8-BFDB-614CBF79D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5F71DD-32E2-4639-BAED-8ADFA3626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3F2EF4-1329-4C7A-9DF8-B6B8AFB90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F6E9AF-4023-480C-9191-D961C3701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465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7F2A52E-88A5-4B96-ADC4-D161CF92C0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48355CF-433C-4C27-AC0B-E913E6027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42398E-78E5-4C05-BD97-B29FE910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81BB4-F3A6-4232-8814-58138B277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3B45F4-3540-4C0A-9C76-BBB83B386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324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C7431-A495-4CA4-AB4D-21343692AC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89215" y="2438403"/>
            <a:ext cx="8915400" cy="2724847"/>
          </a:xfrm>
        </p:spPr>
        <p:txBody>
          <a:bodyPr anchor="b"/>
          <a:lstStyle>
            <a:lvl1pPr>
              <a:defRPr sz="48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4D245574-C240-41F7-8B9A-934649E7AEB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89215" y="5181603"/>
            <a:ext cx="891540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F9C2AB87-1E1B-4D11-9002-4CCC38D4011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E1C17A-401D-4351-8B35-04ADFEA2532D}" type="datetime1">
              <a:rPr lang="fr-FR"/>
              <a:pPr lvl="0"/>
              <a:t>07/10/2021</a:t>
            </a:fld>
            <a:endParaRPr lang="fr-FR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E6253594-1365-427A-A905-154DA2E2C02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336FC7EB-A149-4FC6-8336-6A62E48A7A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31815" y="4983086"/>
            <a:ext cx="7797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A468482-3434-43E0-A443-4E2DF4DDD89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99433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18846F-A920-4720-AC43-CAED88D4A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D1658A-FFE9-4E46-8F95-5483B89CA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DD3EAF-8E1C-4C50-B9C3-76EF3EBA8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E4BD04-A976-4FDB-A0E6-87C4758DA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C9BCDB-9D27-44AB-8B27-778349C2B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41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551536-B06E-49E3-98BF-D94230B40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B1239B-FE07-4659-8329-C0C4F15D0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AF96E9-F6EF-4C1A-9A56-0252C8615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5C71A8-9A9F-4B40-8087-ED1738FBE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04A95F-539D-4A78-98F4-C21FC9407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5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80BE19-F346-4079-8AEE-B52EA88F5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15495B-F27C-476E-8509-F0B2FD7108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343A67-FAF0-4D6F-A429-E40F2330F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83F4B4-BB0E-48C6-A14F-B37A2B978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174863-67E2-4DC5-A1F0-8B5328747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C1B8EE-2D89-43B1-B96D-5C4E4377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88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93F07-C8C7-4B2D-B583-4E67BCAFA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3D0F2F-7BAD-4C40-A933-A7D90B457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4BEAFC9-9C0A-425E-A501-A17DAC3DC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791C396-401B-470C-9155-798AB749BF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1716995-B0C1-423B-A9C7-3D066C94B6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E80C2D-5111-44BB-854B-B99527212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570DA2C-0527-45BB-8583-BA9AADD1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7F02EF8-FD9C-4734-9B86-2214AD522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281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D8F2E1-95C9-48D2-97A1-5109A275B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BEA2154-9C3F-4F80-8EC4-A52DFB58F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E8255F-33E6-48FF-9E0A-AB8B2884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009093-0991-407D-A17A-81226B665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54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24D715A-6260-476F-A93A-2512D6B43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34FD3D4-B7D2-421D-8DF9-685A24AEF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C332BF-225F-4A03-82DD-1D2006703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41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4B97A4-704F-4BD5-A9DB-AC2BEF256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6DCD57-6A52-4611-9308-C6AE4B21E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7C78DE-3019-4476-965B-35FB12A73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168BFF-4420-4FB6-BFB7-37B37F587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172AC0-B495-4799-812E-778B7E434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55546D-F68B-481A-821E-BA101183E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031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0D92F8-8669-44FA-A75E-0AB2422AE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E9A1B8D-CAA1-438F-B3D6-B414A7C4A3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2E1A4C-EBC8-4673-A2A0-D3C388785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F84DA1-AE4F-43F5-B245-3A8841D26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170D8B-42FF-4134-BE7E-000074F21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000333-5669-4B67-8D58-F3BA35F8C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6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BE91D1D-2EF5-4C6C-91FD-9C2C8783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F74FC7-0FF1-42C9-AC75-FFE42E0AB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158DFE-EBE3-42BA-80B1-65F96475C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CCA68-5255-45E2-920F-D4B1E65896B2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4691FA-6AC1-4AC4-AE85-FCA5688AE4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4EE241-8E0E-4B78-B3B8-B7D31C1D34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A6A3E-5CE0-4DD9-A852-3733EBB2E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35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DB2009-CFDA-4CE8-9ABF-01C74D2C4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Ateliers des initiatives rurales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C2D11B-1E28-4D77-90DD-2A7E6B4805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8 Octobre 2021</a:t>
            </a:r>
          </a:p>
        </p:txBody>
      </p:sp>
    </p:spTree>
    <p:extLst>
      <p:ext uri="{BB962C8B-B14F-4D97-AF65-F5344CB8AC3E}">
        <p14:creationId xmlns:p14="http://schemas.microsoft.com/office/powerpoint/2010/main" val="2921402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448A55-4310-40FD-9830-AC825BF140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746132"/>
            <a:ext cx="10560049" cy="918895"/>
          </a:xfrm>
        </p:spPr>
        <p:txBody>
          <a:bodyPr anchorCtr="1">
            <a:noAutofit/>
          </a:bodyPr>
          <a:lstStyle/>
          <a:p>
            <a:pPr lvl="0" algn="ctr"/>
            <a:r>
              <a:rPr lang="fr-FR" sz="4000" b="1" dirty="0">
                <a:solidFill>
                  <a:srgbClr val="00B0F0"/>
                </a:solidFill>
              </a:rPr>
              <a:t>1</a:t>
            </a:r>
            <a:r>
              <a:rPr lang="fr-FR" sz="4000" b="1" baseline="30000" dirty="0">
                <a:solidFill>
                  <a:srgbClr val="00B0F0"/>
                </a:solidFill>
              </a:rPr>
              <a:t>er</a:t>
            </a:r>
            <a:r>
              <a:rPr lang="fr-FR" sz="4000" b="1" dirty="0">
                <a:solidFill>
                  <a:srgbClr val="00B0F0"/>
                </a:solidFill>
              </a:rPr>
              <a:t> bilan : Trois premières années d’existence :</a:t>
            </a:r>
            <a:br>
              <a:rPr lang="fr-FR" sz="4000" b="1" dirty="0">
                <a:solidFill>
                  <a:srgbClr val="00B0F0"/>
                </a:solidFill>
              </a:rPr>
            </a:br>
            <a:endParaRPr lang="fr-FR" sz="4000" b="1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00C279-7914-42FF-A7B3-90D2B622BF9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33486" y="1405972"/>
            <a:ext cx="11327548" cy="4591583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fr-FR" sz="2400" b="1" u="sng" dirty="0"/>
              <a:t>3 axes de travail  :</a:t>
            </a:r>
          </a:p>
          <a:p>
            <a:pPr lvl="0" algn="ctr"/>
            <a:r>
              <a:rPr lang="fr-FR" sz="1900" b="1" dirty="0"/>
              <a:t>Consolider l’implantation du centre dans son environnement</a:t>
            </a:r>
          </a:p>
          <a:p>
            <a:pPr lvl="0" algn="ctr"/>
            <a:r>
              <a:rPr lang="fr-FR" sz="1900" b="1" dirty="0"/>
              <a:t>Favoriser « le vivre ensemble » et le « faire ensemble »</a:t>
            </a:r>
          </a:p>
          <a:p>
            <a:pPr lvl="0" algn="ctr"/>
            <a:r>
              <a:rPr lang="fr-FR" sz="1900" b="1" dirty="0"/>
              <a:t>Lutter contre les exclusions et favoriser l’accès aux droits</a:t>
            </a:r>
          </a:p>
          <a:p>
            <a:pPr lvl="1"/>
            <a:endParaRPr lang="fr-FR" sz="1600" b="1" dirty="0"/>
          </a:p>
          <a:p>
            <a:pPr marL="457200" lvl="1" indent="0" algn="ctr">
              <a:buNone/>
            </a:pPr>
            <a:endParaRPr lang="fr-FR" sz="1800" b="1" dirty="0"/>
          </a:p>
          <a:p>
            <a:pPr marL="457200" lvl="1" indent="0">
              <a:buNone/>
            </a:pPr>
            <a:r>
              <a:rPr lang="fr-FR" sz="1800" b="1" u="sng" dirty="0"/>
              <a:t>Points d’analyse en lien avec la thématique de l’isolement en milieu rural :</a:t>
            </a:r>
          </a:p>
          <a:p>
            <a:pPr marL="457200" lvl="1" indent="0">
              <a:buNone/>
            </a:pPr>
            <a:endParaRPr lang="fr-FR" sz="1800" b="1" u="sng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fr-FR" sz="2200" b="1" dirty="0"/>
              <a:t>Démarche de démocratie participative  : place et rôle de l’habitant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r-FR" sz="2200" b="1" dirty="0"/>
              <a:t>Importance du « maillage » du territoire entre tous les acteurs locaux </a:t>
            </a:r>
          </a:p>
          <a:p>
            <a:pPr marL="0" indent="0" algn="ctr">
              <a:buNone/>
            </a:pPr>
            <a:r>
              <a:rPr lang="fr-FR" sz="2200" b="1" dirty="0"/>
              <a:t>( services municipaux, associations, institutions)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r-FR" sz="2200" b="1" dirty="0"/>
              <a:t>Rôle fédérateur : plate-forme pour les partenaires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r-FR" sz="2200" b="1" dirty="0"/>
              <a:t>Approche transversale et globale de l’accompagnement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r-FR" sz="2200" b="1" dirty="0"/>
              <a:t>Importance de « la proximité »</a:t>
            </a:r>
          </a:p>
          <a:p>
            <a:pPr marL="457200" lvl="1" indent="0" algn="ctr">
              <a:buNone/>
            </a:pPr>
            <a:endParaRPr lang="fr-FR" sz="1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BB0084-1AE6-4AB1-B28E-21805411C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90" y="26559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u="sng" dirty="0"/>
              <a:t>Concrètement, si vous êtes intéressés </a:t>
            </a:r>
            <a:r>
              <a:rPr lang="fr-FR" dirty="0"/>
              <a:t>: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E25876-A5F4-4D96-944F-988971F3F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498" y="1156995"/>
            <a:ext cx="10979020" cy="3819331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Se rapprocher des partenaires CAF et FDCS </a:t>
            </a:r>
          </a:p>
          <a:p>
            <a:r>
              <a:rPr lang="fr-FR" dirty="0"/>
              <a:t>Constitution d’un </a:t>
            </a:r>
            <a:r>
              <a:rPr lang="fr-FR" b="1" dirty="0"/>
              <a:t>comité de pilotage </a:t>
            </a:r>
            <a:r>
              <a:rPr lang="fr-FR" dirty="0"/>
              <a:t>(élus, CAF et partenaires locaux et institutionnels)</a:t>
            </a:r>
          </a:p>
          <a:p>
            <a:r>
              <a:rPr lang="fr-FR" sz="2900" b="1" dirty="0"/>
              <a:t>Période de préfiguration </a:t>
            </a:r>
            <a:r>
              <a:rPr lang="fr-FR" sz="2900" dirty="0"/>
              <a:t>octroyée par la CAF : exemple la création de l’espace Marianne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Diagnostic territorial partagé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Rédaction d’un projet social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Obtention de l’agréement pour une période de 2 à 4 ans</a:t>
            </a:r>
          </a:p>
          <a:p>
            <a:r>
              <a:rPr lang="fr-FR" b="1" dirty="0"/>
              <a:t>Projet social </a:t>
            </a:r>
            <a:r>
              <a:rPr lang="fr-FR" dirty="0"/>
              <a:t>:  « feuille de route » mesurable, partagée qui devra donner lieu à une évaluation.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9571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B71AE7-88A4-46D4-B6AC-2D334772D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financement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25188974-8A26-43E4-8AA6-8B028D764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354533"/>
              </p:ext>
            </p:extLst>
          </p:nvPr>
        </p:nvGraphicFramePr>
        <p:xfrm>
          <a:off x="1116282" y="1935679"/>
          <a:ext cx="9785266" cy="2779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5496">
                  <a:extLst>
                    <a:ext uri="{9D8B030D-6E8A-4147-A177-3AD203B41FA5}">
                      <a16:colId xmlns:a16="http://schemas.microsoft.com/office/drawing/2014/main" val="2091026406"/>
                    </a:ext>
                  </a:extLst>
                </a:gridCol>
                <a:gridCol w="3314175">
                  <a:extLst>
                    <a:ext uri="{9D8B030D-6E8A-4147-A177-3AD203B41FA5}">
                      <a16:colId xmlns:a16="http://schemas.microsoft.com/office/drawing/2014/main" val="4055842804"/>
                    </a:ext>
                  </a:extLst>
                </a:gridCol>
                <a:gridCol w="1656557">
                  <a:extLst>
                    <a:ext uri="{9D8B030D-6E8A-4147-A177-3AD203B41FA5}">
                      <a16:colId xmlns:a16="http://schemas.microsoft.com/office/drawing/2014/main" val="3134307436"/>
                    </a:ext>
                  </a:extLst>
                </a:gridCol>
                <a:gridCol w="753367">
                  <a:extLst>
                    <a:ext uri="{9D8B030D-6E8A-4147-A177-3AD203B41FA5}">
                      <a16:colId xmlns:a16="http://schemas.microsoft.com/office/drawing/2014/main" val="2533010652"/>
                    </a:ext>
                  </a:extLst>
                </a:gridCol>
                <a:gridCol w="1505671">
                  <a:extLst>
                    <a:ext uri="{9D8B030D-6E8A-4147-A177-3AD203B41FA5}">
                      <a16:colId xmlns:a16="http://schemas.microsoft.com/office/drawing/2014/main" val="2524888025"/>
                    </a:ext>
                  </a:extLst>
                </a:gridCol>
              </a:tblGrid>
              <a:tr h="10094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+mn-lt"/>
                        </a:rPr>
                        <a:t>Centres sociaux </a:t>
                      </a:r>
                      <a:endParaRPr lang="fr-F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+mn-lt"/>
                        </a:rPr>
                        <a:t>Animation globale, coordination </a:t>
                      </a:r>
                      <a:endParaRPr lang="fr-F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+mn-lt"/>
                        </a:rPr>
                        <a:t>174 348 € /an  </a:t>
                      </a:r>
                      <a:endParaRPr lang="fr-F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+mn-lt"/>
                        </a:rPr>
                        <a:t>40%</a:t>
                      </a:r>
                      <a:endParaRPr lang="fr-F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+mn-lt"/>
                        </a:rPr>
                        <a:t>69 739 € /an</a:t>
                      </a:r>
                      <a:endParaRPr lang="fr-F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2287211"/>
                  </a:ext>
                </a:extLst>
              </a:tr>
              <a:tr h="884907">
                <a:tc>
                  <a:txBody>
                    <a:bodyPr/>
                    <a:lstStyle/>
                    <a:p>
                      <a:endParaRPr lang="fr-FR" sz="2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+mn-lt"/>
                        </a:rPr>
                        <a:t>Animation collective famille</a:t>
                      </a:r>
                      <a:endParaRPr lang="fr-F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+mn-lt"/>
                        </a:rPr>
                        <a:t>38 887 € /an</a:t>
                      </a:r>
                      <a:endParaRPr lang="fr-F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+mn-lt"/>
                        </a:rPr>
                        <a:t>60%</a:t>
                      </a:r>
                      <a:endParaRPr lang="fr-F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+mn-lt"/>
                        </a:rPr>
                        <a:t>23 332 € /an</a:t>
                      </a:r>
                      <a:endParaRPr lang="fr-F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2145539"/>
                  </a:ext>
                </a:extLst>
              </a:tr>
              <a:tr h="884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+mn-lt"/>
                        </a:rPr>
                        <a:t>Espaces de vie sociale</a:t>
                      </a:r>
                      <a:endParaRPr lang="fr-F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+mn-lt"/>
                        </a:rPr>
                        <a:t>Animation locale</a:t>
                      </a:r>
                      <a:endParaRPr lang="fr-F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+mn-lt"/>
                        </a:rPr>
                        <a:t>38 887 € /an</a:t>
                      </a:r>
                      <a:endParaRPr lang="fr-F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+mn-lt"/>
                        </a:rPr>
                        <a:t>60%</a:t>
                      </a:r>
                      <a:endParaRPr lang="fr-F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+mn-lt"/>
                        </a:rPr>
                        <a:t>23 332 € /an</a:t>
                      </a:r>
                      <a:endParaRPr lang="fr-F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9360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126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C6A1BA-C8DD-4D71-99A5-D233E0D6F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nous contacter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CC2FB2-EA2A-422A-84FD-F942DD59A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696" y="1386238"/>
            <a:ext cx="10515600" cy="4705804"/>
          </a:xfrm>
        </p:spPr>
        <p:txBody>
          <a:bodyPr/>
          <a:lstStyle/>
          <a:p>
            <a:r>
              <a:rPr lang="fr-FR" b="1" dirty="0"/>
              <a:t>Espace Marianne </a:t>
            </a:r>
          </a:p>
          <a:p>
            <a:r>
              <a:rPr lang="fr-FR" dirty="0"/>
              <a:t>Caroline BIS </a:t>
            </a:r>
          </a:p>
          <a:p>
            <a:r>
              <a:rPr lang="fr-FR" dirty="0"/>
              <a:t>Tel : 06 13 52 62 83</a:t>
            </a:r>
          </a:p>
          <a:p>
            <a:r>
              <a:rPr lang="fr-FR" dirty="0"/>
              <a:t>Mail : c.bis@magny-en-vexin.fr</a:t>
            </a:r>
          </a:p>
          <a:p>
            <a:endParaRPr lang="fr-FR" dirty="0"/>
          </a:p>
          <a:p>
            <a:r>
              <a:rPr lang="fr-FR" b="1" dirty="0"/>
              <a:t>Fédération des centres sociaux et socioculturels du Val-d’Oise</a:t>
            </a:r>
          </a:p>
          <a:p>
            <a:r>
              <a:rPr lang="fr-FR" dirty="0"/>
              <a:t>Nour-eddine LAOUER</a:t>
            </a:r>
          </a:p>
          <a:p>
            <a:r>
              <a:rPr lang="fr-FR" dirty="0"/>
              <a:t>Tel : 01 39 59 05 05</a:t>
            </a:r>
          </a:p>
          <a:p>
            <a:r>
              <a:rPr lang="fr-FR" dirty="0"/>
              <a:t>Mail : fdcsx95@wanadoo.fr</a:t>
            </a:r>
          </a:p>
        </p:txBody>
      </p:sp>
    </p:spTree>
    <p:extLst>
      <p:ext uri="{BB962C8B-B14F-4D97-AF65-F5344CB8AC3E}">
        <p14:creationId xmlns:p14="http://schemas.microsoft.com/office/powerpoint/2010/main" val="1592658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EF8117-5707-4F9C-A511-51EFC8585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Fiche d’identité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34021D-47C0-476E-A5C5-1A561A706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Nom libre : </a:t>
            </a:r>
            <a:r>
              <a:rPr lang="fr-FR" dirty="0"/>
              <a:t>Centre social, Centre socioculturel, Centre social et culturel, Maison de quartier, Maison pour tous, Espace, Espace de vie sociale, Maison des habitants…</a:t>
            </a:r>
          </a:p>
          <a:p>
            <a:endParaRPr lang="fr-FR" dirty="0"/>
          </a:p>
          <a:p>
            <a:r>
              <a:rPr lang="fr-FR" b="1" dirty="0"/>
              <a:t>Portage</a:t>
            </a:r>
            <a:r>
              <a:rPr lang="fr-FR" dirty="0"/>
              <a:t> par association, municipalité, communauté de communes….</a:t>
            </a:r>
          </a:p>
          <a:p>
            <a:endParaRPr lang="fr-FR" dirty="0"/>
          </a:p>
          <a:p>
            <a:r>
              <a:rPr lang="fr-FR" dirty="0"/>
              <a:t>2 300 Centres Sociaux en France dont 22% en zone rurale</a:t>
            </a:r>
          </a:p>
          <a:p>
            <a:r>
              <a:rPr lang="fr-FR" dirty="0"/>
              <a:t>1 300 Espaces de Vie Sociale dont 61% en zone rurale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2221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0BB59746-D226-4F90-B97F-E295E0A8F8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608" y="158515"/>
            <a:ext cx="10010192" cy="6243080"/>
          </a:xfrm>
        </p:spPr>
      </p:pic>
    </p:spTree>
    <p:extLst>
      <p:ext uri="{BB962C8B-B14F-4D97-AF65-F5344CB8AC3E}">
        <p14:creationId xmlns:p14="http://schemas.microsoft.com/office/powerpoint/2010/main" val="810150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9D6AAE-DEBE-4962-817E-E4814DD28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3 maisons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24394948-5353-492D-A56A-C6395F445E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283" y="1330036"/>
            <a:ext cx="8458637" cy="4846927"/>
          </a:xfrm>
        </p:spPr>
      </p:pic>
    </p:spTree>
    <p:extLst>
      <p:ext uri="{BB962C8B-B14F-4D97-AF65-F5344CB8AC3E}">
        <p14:creationId xmlns:p14="http://schemas.microsoft.com/office/powerpoint/2010/main" val="8373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4DBD6D-449B-49A7-9E8F-BC43C9FDA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Missions et principes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242131-3D20-4FEC-9EA1-59F47ADA5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Ouvert à tous, attention particulière aux plus fragiles</a:t>
            </a:r>
          </a:p>
          <a:p>
            <a:r>
              <a:rPr lang="fr-FR" dirty="0"/>
              <a:t>Ecoute via accueil généraliste</a:t>
            </a:r>
          </a:p>
          <a:p>
            <a:r>
              <a:rPr lang="fr-FR" dirty="0" err="1"/>
              <a:t>Plurigénérationnel</a:t>
            </a:r>
            <a:r>
              <a:rPr lang="fr-FR" dirty="0"/>
              <a:t>, mixité</a:t>
            </a:r>
          </a:p>
          <a:p>
            <a:r>
              <a:rPr lang="fr-FR" dirty="0"/>
              <a:t>Habitant.e.s – vocation sociale globale</a:t>
            </a:r>
          </a:p>
          <a:p>
            <a:r>
              <a:rPr lang="fr-FR" dirty="0"/>
              <a:t>Participation des habitants : dont initiative et bénévolat</a:t>
            </a:r>
          </a:p>
          <a:p>
            <a:r>
              <a:rPr lang="fr-FR" dirty="0"/>
              <a:t>Proximité -Adaptation au territoire - souplesse</a:t>
            </a:r>
          </a:p>
          <a:p>
            <a:r>
              <a:rPr lang="fr-FR" dirty="0"/>
              <a:t>Lien social et familial </a:t>
            </a:r>
          </a:p>
          <a:p>
            <a:r>
              <a:rPr lang="fr-FR" dirty="0"/>
              <a:t>Coopération partenariale</a:t>
            </a:r>
          </a:p>
        </p:txBody>
      </p:sp>
    </p:spTree>
    <p:extLst>
      <p:ext uri="{BB962C8B-B14F-4D97-AF65-F5344CB8AC3E}">
        <p14:creationId xmlns:p14="http://schemas.microsoft.com/office/powerpoint/2010/main" val="3384919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E24EC1-12B4-4CC5-BAF1-0605D8F6A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Ce qu’on y fait et comment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E8A724-37A2-4852-A1EF-A6D977C49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/>
              <a:t>Public </a:t>
            </a:r>
            <a:r>
              <a:rPr lang="fr-FR" dirty="0"/>
              <a:t>: Enfance, petite enfance, jeunes, adultes, seniors, familles…</a:t>
            </a:r>
          </a:p>
          <a:p>
            <a:endParaRPr lang="fr-FR" dirty="0"/>
          </a:p>
          <a:p>
            <a:r>
              <a:rPr lang="fr-FR" b="1" dirty="0"/>
              <a:t>Enjeux de territoire / Thématiques abordées </a:t>
            </a:r>
            <a:r>
              <a:rPr lang="fr-FR" dirty="0"/>
              <a:t>: cadre de vie, bien vieillir, familles, parentalité, éducation, jeunesse, isolement, précarité, lien social, inter générationnel, accès aux droits, aux soins, à la culture, soutien aux initiatives, participation des habitants</a:t>
            </a:r>
          </a:p>
          <a:p>
            <a:endParaRPr lang="fr-FR" dirty="0"/>
          </a:p>
          <a:p>
            <a:r>
              <a:rPr lang="fr-FR" b="1" dirty="0"/>
              <a:t>Types d’actions </a:t>
            </a:r>
            <a:r>
              <a:rPr lang="fr-FR" dirty="0"/>
              <a:t>: accueil – information-orientation, écrivain public, accueil jeu, ludothèque, échanges de savoir, cyberespace, permanences locales, accueil de loisir, accompagnement scolaire, ateliers créatifs, animations de proximité, lieu d’accueil enfant-parent, manifestations festives, débat, conférence, pause-café, accompagnement de projet, apprentissage de la langue, organisation de séjours et sorties…</a:t>
            </a:r>
          </a:p>
          <a:p>
            <a:r>
              <a:rPr lang="fr-FR" b="1" dirty="0"/>
              <a:t>Associer les habitants </a:t>
            </a:r>
            <a:r>
              <a:rPr lang="fr-FR" dirty="0"/>
              <a:t>: perception, réflexion, proposition, action, animation.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4087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9B65BAED-4ECC-4A1B-BB22-EED8A28F7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L’Espace Marianne : Un exemple de structure pour lutter contre l’isolement en milieu rural…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36798E8-6717-48A6-8D5C-6E206B281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1348"/>
            <a:ext cx="9576375" cy="4677051"/>
          </a:xfrm>
        </p:spPr>
        <p:txBody>
          <a:bodyPr>
            <a:normAutofit fontScale="85000" lnSpcReduction="20000"/>
          </a:bodyPr>
          <a:lstStyle/>
          <a:p>
            <a:endParaRPr lang="fr-FR" dirty="0"/>
          </a:p>
          <a:p>
            <a:pPr marL="0" indent="0">
              <a:buNone/>
            </a:pPr>
            <a:r>
              <a:rPr lang="fr-FR" b="1" u="sng" dirty="0"/>
              <a:t>Spécificités :</a:t>
            </a:r>
          </a:p>
          <a:p>
            <a:r>
              <a:rPr lang="fr-FR" dirty="0"/>
              <a:t>Premier centre social rural sur le Val d’Oise</a:t>
            </a:r>
          </a:p>
          <a:p>
            <a:r>
              <a:rPr lang="fr-FR" dirty="0"/>
              <a:t>Existence d’un Contrat local de santé</a:t>
            </a:r>
          </a:p>
          <a:p>
            <a:r>
              <a:rPr lang="fr-FR" dirty="0"/>
              <a:t>Présence d’un CCAS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b="1" dirty="0"/>
              <a:t>Allier politiques sociales et sanitaires</a:t>
            </a:r>
          </a:p>
          <a:p>
            <a:endParaRPr lang="fr-FR" dirty="0"/>
          </a:p>
          <a:p>
            <a:r>
              <a:rPr lang="fr-FR" dirty="0"/>
              <a:t>Faciliter l’accès aux droits sociaux pour faciliter l’accès aux soins</a:t>
            </a:r>
          </a:p>
          <a:p>
            <a:r>
              <a:rPr lang="fr-FR" dirty="0"/>
              <a:t>Mettre en place des actions santé pour créer les liens sociaux</a:t>
            </a:r>
          </a:p>
          <a:p>
            <a:r>
              <a:rPr lang="fr-FR" dirty="0"/>
              <a:t>Intégrer et imbriquer le CCAS dans l’Espace Marianne pour une approche globale et transversale dans l’accompagnement de l’habitant.</a:t>
            </a:r>
          </a:p>
          <a:p>
            <a:endParaRPr lang="fr-FR" dirty="0"/>
          </a:p>
        </p:txBody>
      </p:sp>
      <p:sp>
        <p:nvSpPr>
          <p:cNvPr id="2" name="Flèche : courbe vers la droite 1">
            <a:extLst>
              <a:ext uri="{FF2B5EF4-FFF2-40B4-BE49-F238E27FC236}">
                <a16:creationId xmlns:a16="http://schemas.microsoft.com/office/drawing/2014/main" id="{1E429A35-6D7D-4147-A7B7-1B18D35FA74D}"/>
              </a:ext>
            </a:extLst>
          </p:cNvPr>
          <p:cNvSpPr/>
          <p:nvPr/>
        </p:nvSpPr>
        <p:spPr>
          <a:xfrm>
            <a:off x="2102498" y="3477208"/>
            <a:ext cx="566057" cy="65936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66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me 8">
            <a:extLst>
              <a:ext uri="{FF2B5EF4-FFF2-40B4-BE49-F238E27FC236}">
                <a16:creationId xmlns:a16="http://schemas.microsoft.com/office/drawing/2014/main" id="{0514566F-47F5-470B-9CBD-A9066A3E6EC7}"/>
              </a:ext>
            </a:extLst>
          </p:cNvPr>
          <p:cNvGrpSpPr/>
          <p:nvPr/>
        </p:nvGrpSpPr>
        <p:grpSpPr>
          <a:xfrm>
            <a:off x="630789" y="1204017"/>
            <a:ext cx="10035366" cy="4412037"/>
            <a:chOff x="630789" y="1204017"/>
            <a:chExt cx="10035366" cy="441203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10E152C2-456D-43F3-9070-10C12F325E92}"/>
                </a:ext>
              </a:extLst>
            </p:cNvPr>
            <p:cNvSpPr/>
            <p:nvPr/>
          </p:nvSpPr>
          <p:spPr>
            <a:xfrm>
              <a:off x="5379643" y="2205441"/>
              <a:ext cx="330372" cy="1079312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30373"/>
                <a:gd name="f4" fmla="val 1079312"/>
                <a:gd name="f5" fmla="*/ f0 1 330373"/>
                <a:gd name="f6" fmla="*/ f1 1 1079312"/>
                <a:gd name="f7" fmla="+- f4 0 f2"/>
                <a:gd name="f8" fmla="+- f3 0 f2"/>
                <a:gd name="f9" fmla="*/ f8 1 330373"/>
                <a:gd name="f10" fmla="*/ f7 1 1079312"/>
                <a:gd name="f11" fmla="*/ 0 1 f9"/>
                <a:gd name="f12" fmla="*/ 330373 1 f9"/>
                <a:gd name="f13" fmla="*/ 0 1 f10"/>
                <a:gd name="f14" fmla="*/ 1079312 1 f10"/>
                <a:gd name="f15" fmla="*/ f11 f5 1"/>
                <a:gd name="f16" fmla="*/ f12 f5 1"/>
                <a:gd name="f17" fmla="*/ f14 f6 1"/>
                <a:gd name="f18" fmla="*/ f13 f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5" t="f18" r="f16" b="f17"/>
              <a:pathLst>
                <a:path w="330373" h="1079312">
                  <a:moveTo>
                    <a:pt x="f3" y="f2"/>
                  </a:moveTo>
                  <a:lnTo>
                    <a:pt x="f3" y="f4"/>
                  </a:lnTo>
                  <a:lnTo>
                    <a:pt x="f2" y="f4"/>
                  </a:lnTo>
                </a:path>
              </a:pathLst>
            </a:custGeom>
            <a:noFill/>
            <a:ln w="12701" cap="flat">
              <a:solidFill>
                <a:srgbClr val="34599C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BE618E46-3B84-48A4-9C32-8BB1C5FA8C2C}"/>
                </a:ext>
              </a:extLst>
            </p:cNvPr>
            <p:cNvSpPr/>
            <p:nvPr/>
          </p:nvSpPr>
          <p:spPr>
            <a:xfrm>
              <a:off x="5710016" y="2205441"/>
              <a:ext cx="3989051" cy="215862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989054"/>
                <a:gd name="f4" fmla="val 2158624"/>
                <a:gd name="f5" fmla="val 1924958"/>
                <a:gd name="f6" fmla="*/ f0 1 3989054"/>
                <a:gd name="f7" fmla="*/ f1 1 2158624"/>
                <a:gd name="f8" fmla="+- f4 0 f2"/>
                <a:gd name="f9" fmla="+- f3 0 f2"/>
                <a:gd name="f10" fmla="*/ f9 1 3989054"/>
                <a:gd name="f11" fmla="*/ f8 1 2158624"/>
                <a:gd name="f12" fmla="*/ 0 1 f10"/>
                <a:gd name="f13" fmla="*/ 3989054 1 f10"/>
                <a:gd name="f14" fmla="*/ 0 1 f11"/>
                <a:gd name="f15" fmla="*/ 215862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3989054" h="2158624">
                  <a:moveTo>
                    <a:pt x="f2" y="f2"/>
                  </a:moveTo>
                  <a:lnTo>
                    <a:pt x="f2" y="f5"/>
                  </a:lnTo>
                  <a:lnTo>
                    <a:pt x="f3" y="f5"/>
                  </a:lnTo>
                  <a:lnTo>
                    <a:pt x="f3" y="f4"/>
                  </a:lnTo>
                </a:path>
              </a:pathLst>
            </a:custGeom>
            <a:noFill/>
            <a:ln w="12701" cap="flat">
              <a:solidFill>
                <a:srgbClr val="34599C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B580659A-996E-4A03-B69F-52742BA04E17}"/>
                </a:ext>
              </a:extLst>
            </p:cNvPr>
            <p:cNvSpPr/>
            <p:nvPr/>
          </p:nvSpPr>
          <p:spPr>
            <a:xfrm>
              <a:off x="5710016" y="2205441"/>
              <a:ext cx="1394139" cy="215862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394144"/>
                <a:gd name="f4" fmla="val 2158624"/>
                <a:gd name="f5" fmla="val 1924958"/>
                <a:gd name="f6" fmla="*/ f0 1 1394144"/>
                <a:gd name="f7" fmla="*/ f1 1 2158624"/>
                <a:gd name="f8" fmla="+- f4 0 f2"/>
                <a:gd name="f9" fmla="+- f3 0 f2"/>
                <a:gd name="f10" fmla="*/ f9 1 1394144"/>
                <a:gd name="f11" fmla="*/ f8 1 2158624"/>
                <a:gd name="f12" fmla="*/ 0 1 f10"/>
                <a:gd name="f13" fmla="*/ 1394144 1 f10"/>
                <a:gd name="f14" fmla="*/ 0 1 f11"/>
                <a:gd name="f15" fmla="*/ 215862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1394144" h="2158624">
                  <a:moveTo>
                    <a:pt x="f2" y="f2"/>
                  </a:moveTo>
                  <a:lnTo>
                    <a:pt x="f2" y="f5"/>
                  </a:lnTo>
                  <a:lnTo>
                    <a:pt x="f3" y="f5"/>
                  </a:lnTo>
                  <a:lnTo>
                    <a:pt x="f3" y="f4"/>
                  </a:lnTo>
                </a:path>
              </a:pathLst>
            </a:custGeom>
            <a:noFill/>
            <a:ln w="12701" cap="flat">
              <a:solidFill>
                <a:srgbClr val="34599C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C7AD98C5-55E1-4F75-9809-7228609EF5CA}"/>
                </a:ext>
              </a:extLst>
            </p:cNvPr>
            <p:cNvSpPr/>
            <p:nvPr/>
          </p:nvSpPr>
          <p:spPr>
            <a:xfrm>
              <a:off x="4274445" y="2205441"/>
              <a:ext cx="1435571" cy="215862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435574"/>
                <a:gd name="f4" fmla="val 2158624"/>
                <a:gd name="f5" fmla="val 1924958"/>
                <a:gd name="f6" fmla="*/ f0 1 1435574"/>
                <a:gd name="f7" fmla="*/ f1 1 2158624"/>
                <a:gd name="f8" fmla="+- f4 0 f2"/>
                <a:gd name="f9" fmla="+- f3 0 f2"/>
                <a:gd name="f10" fmla="*/ f9 1 1435574"/>
                <a:gd name="f11" fmla="*/ f8 1 2158624"/>
                <a:gd name="f12" fmla="*/ 0 1 f10"/>
                <a:gd name="f13" fmla="*/ 1435574 1 f10"/>
                <a:gd name="f14" fmla="*/ 0 1 f11"/>
                <a:gd name="f15" fmla="*/ 215862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1435574" h="2158624">
                  <a:moveTo>
                    <a:pt x="f3" y="f2"/>
                  </a:moveTo>
                  <a:lnTo>
                    <a:pt x="f3" y="f5"/>
                  </a:lnTo>
                  <a:lnTo>
                    <a:pt x="f2" y="f5"/>
                  </a:lnTo>
                  <a:lnTo>
                    <a:pt x="f2" y="f4"/>
                  </a:lnTo>
                </a:path>
              </a:pathLst>
            </a:custGeom>
            <a:noFill/>
            <a:ln w="12701" cap="flat">
              <a:solidFill>
                <a:srgbClr val="34599C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B78AC89D-C191-4337-A86C-8762B9110E72}"/>
                </a:ext>
              </a:extLst>
            </p:cNvPr>
            <p:cNvSpPr/>
            <p:nvPr/>
          </p:nvSpPr>
          <p:spPr>
            <a:xfrm>
              <a:off x="1679533" y="2205441"/>
              <a:ext cx="4030483" cy="215862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030484"/>
                <a:gd name="f4" fmla="val 2158624"/>
                <a:gd name="f5" fmla="val 1924958"/>
                <a:gd name="f6" fmla="*/ f0 1 4030484"/>
                <a:gd name="f7" fmla="*/ f1 1 2158624"/>
                <a:gd name="f8" fmla="+- f4 0 f2"/>
                <a:gd name="f9" fmla="+- f3 0 f2"/>
                <a:gd name="f10" fmla="*/ f9 1 4030484"/>
                <a:gd name="f11" fmla="*/ f8 1 2158624"/>
                <a:gd name="f12" fmla="*/ 0 1 f10"/>
                <a:gd name="f13" fmla="*/ 4030484 1 f10"/>
                <a:gd name="f14" fmla="*/ 0 1 f11"/>
                <a:gd name="f15" fmla="*/ 215862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4030484" h="2158624">
                  <a:moveTo>
                    <a:pt x="f3" y="f2"/>
                  </a:moveTo>
                  <a:lnTo>
                    <a:pt x="f3" y="f5"/>
                  </a:lnTo>
                  <a:lnTo>
                    <a:pt x="f2" y="f5"/>
                  </a:lnTo>
                  <a:lnTo>
                    <a:pt x="f2" y="f4"/>
                  </a:lnTo>
                </a:path>
              </a:pathLst>
            </a:custGeom>
            <a:noFill/>
            <a:ln w="12701" cap="flat">
              <a:solidFill>
                <a:srgbClr val="34599C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99DF4336-CBCD-42B9-8CCB-CFAEB13E103A}"/>
                </a:ext>
              </a:extLst>
            </p:cNvPr>
            <p:cNvSpPr/>
            <p:nvPr/>
          </p:nvSpPr>
          <p:spPr>
            <a:xfrm>
              <a:off x="4742937" y="1204017"/>
              <a:ext cx="1934166" cy="100142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34162"/>
                <a:gd name="f7" fmla="val 1001423"/>
                <a:gd name="f8" fmla="+- 0 0 -90"/>
                <a:gd name="f9" fmla="*/ f3 1 1934162"/>
                <a:gd name="f10" fmla="*/ f4 1 1001423"/>
                <a:gd name="f11" fmla="+- f7 0 f5"/>
                <a:gd name="f12" fmla="+- f6 0 f5"/>
                <a:gd name="f13" fmla="*/ f8 f0 1"/>
                <a:gd name="f14" fmla="*/ f12 1 1934162"/>
                <a:gd name="f15" fmla="*/ f11 1 1001423"/>
                <a:gd name="f16" fmla="*/ 0 f12 1"/>
                <a:gd name="f17" fmla="*/ 0 f11 1"/>
                <a:gd name="f18" fmla="*/ 1934162 f12 1"/>
                <a:gd name="f19" fmla="*/ 1001423 f11 1"/>
                <a:gd name="f20" fmla="*/ f13 1 f2"/>
                <a:gd name="f21" fmla="*/ f16 1 1934162"/>
                <a:gd name="f22" fmla="*/ f17 1 1001423"/>
                <a:gd name="f23" fmla="*/ f18 1 1934162"/>
                <a:gd name="f24" fmla="*/ f19 1 1001423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1934162" h="100142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4472C4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15873" tIns="15873" rIns="15873" bIns="141311" anchor="ctr" anchorCtr="1" compatLnSpc="1">
              <a:noAutofit/>
            </a:bodyPr>
            <a:lstStyle/>
            <a:p>
              <a:pPr marL="0" marR="0" lvl="0" indent="0" algn="ctr" defTabSz="111125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25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DGS</a:t>
              </a: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AB9D1955-0BC1-4AB8-807F-D255CF1BF967}"/>
                </a:ext>
              </a:extLst>
            </p:cNvPr>
            <p:cNvSpPr/>
            <p:nvPr/>
          </p:nvSpPr>
          <p:spPr>
            <a:xfrm>
              <a:off x="5129765" y="1982903"/>
              <a:ext cx="1740743" cy="33381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740746"/>
                <a:gd name="f7" fmla="val 333807"/>
                <a:gd name="f8" fmla="+- 0 0 -90"/>
                <a:gd name="f9" fmla="*/ f3 1 1740746"/>
                <a:gd name="f10" fmla="*/ f4 1 333807"/>
                <a:gd name="f11" fmla="+- f7 0 f5"/>
                <a:gd name="f12" fmla="+- f6 0 f5"/>
                <a:gd name="f13" fmla="*/ f8 f0 1"/>
                <a:gd name="f14" fmla="*/ f12 1 1740746"/>
                <a:gd name="f15" fmla="*/ f11 1 333807"/>
                <a:gd name="f16" fmla="*/ 0 f12 1"/>
                <a:gd name="f17" fmla="*/ 0 f11 1"/>
                <a:gd name="f18" fmla="*/ 1740746 f12 1"/>
                <a:gd name="f19" fmla="*/ 333807 f11 1"/>
                <a:gd name="f20" fmla="*/ f13 1 f2"/>
                <a:gd name="f21" fmla="*/ f16 1 1740746"/>
                <a:gd name="f22" fmla="*/ f17 1 333807"/>
                <a:gd name="f23" fmla="*/ f18 1 1740746"/>
                <a:gd name="f24" fmla="*/ f19 1 333807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1740746" h="333807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FFFFFF">
                <a:alpha val="90000"/>
              </a:srgbClr>
            </a:solidFill>
            <a:ln w="12701" cap="flat">
              <a:solidFill>
                <a:srgbClr val="4472C4"/>
              </a:solidFill>
              <a:prstDash val="solid"/>
              <a:miter/>
            </a:ln>
          </p:spPr>
          <p:txBody>
            <a:bodyPr vert="horz" wrap="square" lIns="53336" tIns="13331" rIns="53336" bIns="13331" anchor="ctr" anchorCtr="0" compatLnSpc="1">
              <a:noAutofit/>
            </a:bodyPr>
            <a:lstStyle/>
            <a:p>
              <a:pPr marL="0" marR="0" lvl="0" indent="0" algn="r" defTabSz="933446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9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21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M.DUBUS</a:t>
              </a:r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35B94D25-2BF3-4262-8BCD-8883257832A1}"/>
                </a:ext>
              </a:extLst>
            </p:cNvPr>
            <p:cNvSpPr/>
            <p:nvPr/>
          </p:nvSpPr>
          <p:spPr>
            <a:xfrm>
              <a:off x="630789" y="4364065"/>
              <a:ext cx="2015831" cy="125198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34162"/>
                <a:gd name="f7" fmla="val 1001423"/>
                <a:gd name="f8" fmla="+- 0 0 -90"/>
                <a:gd name="f9" fmla="*/ f3 1 1934162"/>
                <a:gd name="f10" fmla="*/ f4 1 1001423"/>
                <a:gd name="f11" fmla="+- f7 0 f5"/>
                <a:gd name="f12" fmla="+- f6 0 f5"/>
                <a:gd name="f13" fmla="*/ f8 f0 1"/>
                <a:gd name="f14" fmla="*/ f12 1 1934162"/>
                <a:gd name="f15" fmla="*/ f11 1 1001423"/>
                <a:gd name="f16" fmla="*/ 0 f12 1"/>
                <a:gd name="f17" fmla="*/ 0 f11 1"/>
                <a:gd name="f18" fmla="*/ 1934162 f12 1"/>
                <a:gd name="f19" fmla="*/ 1001423 f11 1"/>
                <a:gd name="f20" fmla="*/ f13 1 f2"/>
                <a:gd name="f21" fmla="*/ f16 1 1934162"/>
                <a:gd name="f22" fmla="*/ f17 1 1001423"/>
                <a:gd name="f23" fmla="*/ f18 1 1934162"/>
                <a:gd name="f24" fmla="*/ f19 1 1001423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1934162" h="100142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4472C4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15873" tIns="15873" rIns="15873" bIns="141311" anchor="ctr" anchorCtr="1" compatLnSpc="1">
              <a:noAutofit/>
            </a:bodyPr>
            <a:lstStyle/>
            <a:p>
              <a:pPr marL="0" marR="0" lvl="0" indent="0" algn="ctr" defTabSz="111125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2000" b="0" i="0" u="none" strike="noStrike" kern="1200" cap="none" spc="0" baseline="0" dirty="0">
                  <a:solidFill>
                    <a:srgbClr val="FFFFFF"/>
                  </a:solidFill>
                  <a:uFillTx/>
                  <a:latin typeface="Calibri"/>
                </a:rPr>
                <a:t>ACCUEIL </a:t>
              </a:r>
            </a:p>
            <a:p>
              <a:pPr marL="0" marR="0" lvl="0" indent="0" algn="ctr" defTabSz="111125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2000" b="0" i="0" u="none" strike="noStrike" kern="1200" cap="none" spc="0" baseline="0" dirty="0">
                  <a:solidFill>
                    <a:srgbClr val="FFFFFF"/>
                  </a:solidFill>
                  <a:uFillTx/>
                  <a:latin typeface="Calibri"/>
                </a:rPr>
                <a:t>+ vie associati</a:t>
              </a:r>
              <a:r>
                <a:rPr lang="fr-FR" sz="2000" dirty="0">
                  <a:solidFill>
                    <a:srgbClr val="FFFFFF"/>
                  </a:solidFill>
                  <a:latin typeface="Calibri"/>
                </a:rPr>
                <a:t>ve</a:t>
              </a:r>
              <a:endParaRPr lang="fr-FR" sz="20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8C853BD1-0DAB-44E7-BEED-284BF7929894}"/>
                </a:ext>
              </a:extLst>
            </p:cNvPr>
            <p:cNvSpPr/>
            <p:nvPr/>
          </p:nvSpPr>
          <p:spPr>
            <a:xfrm>
              <a:off x="3307357" y="4364065"/>
              <a:ext cx="1934166" cy="100142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34162"/>
                <a:gd name="f7" fmla="val 1001423"/>
                <a:gd name="f8" fmla="+- 0 0 -90"/>
                <a:gd name="f9" fmla="*/ f3 1 1934162"/>
                <a:gd name="f10" fmla="*/ f4 1 1001423"/>
                <a:gd name="f11" fmla="+- f7 0 f5"/>
                <a:gd name="f12" fmla="+- f6 0 f5"/>
                <a:gd name="f13" fmla="*/ f8 f0 1"/>
                <a:gd name="f14" fmla="*/ f12 1 1934162"/>
                <a:gd name="f15" fmla="*/ f11 1 1001423"/>
                <a:gd name="f16" fmla="*/ 0 f12 1"/>
                <a:gd name="f17" fmla="*/ 0 f11 1"/>
                <a:gd name="f18" fmla="*/ 1934162 f12 1"/>
                <a:gd name="f19" fmla="*/ 1001423 f11 1"/>
                <a:gd name="f20" fmla="*/ f13 1 f2"/>
                <a:gd name="f21" fmla="*/ f16 1 1934162"/>
                <a:gd name="f22" fmla="*/ f17 1 1001423"/>
                <a:gd name="f23" fmla="*/ f18 1 1934162"/>
                <a:gd name="f24" fmla="*/ f19 1 1001423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1934162" h="100142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4472C4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15873" tIns="15873" rIns="15873" bIns="141311" anchor="ctr" anchorCtr="1" compatLnSpc="1">
              <a:noAutofit/>
            </a:bodyPr>
            <a:lstStyle/>
            <a:p>
              <a:pPr marL="0" marR="0" lvl="0" indent="0" algn="ctr" defTabSz="111125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25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ANIMATION GLOBALE</a:t>
              </a:r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71394458-9C82-4185-BDDA-AD883CBFD4CA}"/>
                </a:ext>
              </a:extLst>
            </p:cNvPr>
            <p:cNvSpPr/>
            <p:nvPr/>
          </p:nvSpPr>
          <p:spPr>
            <a:xfrm>
              <a:off x="6137077" y="4364065"/>
              <a:ext cx="1934166" cy="100142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34162"/>
                <a:gd name="f7" fmla="val 1001423"/>
                <a:gd name="f8" fmla="+- 0 0 -90"/>
                <a:gd name="f9" fmla="*/ f3 1 1934162"/>
                <a:gd name="f10" fmla="*/ f4 1 1001423"/>
                <a:gd name="f11" fmla="+- f7 0 f5"/>
                <a:gd name="f12" fmla="+- f6 0 f5"/>
                <a:gd name="f13" fmla="*/ f8 f0 1"/>
                <a:gd name="f14" fmla="*/ f12 1 1934162"/>
                <a:gd name="f15" fmla="*/ f11 1 1001423"/>
                <a:gd name="f16" fmla="*/ 0 f12 1"/>
                <a:gd name="f17" fmla="*/ 0 f11 1"/>
                <a:gd name="f18" fmla="*/ 1934162 f12 1"/>
                <a:gd name="f19" fmla="*/ 1001423 f11 1"/>
                <a:gd name="f20" fmla="*/ f13 1 f2"/>
                <a:gd name="f21" fmla="*/ f16 1 1934162"/>
                <a:gd name="f22" fmla="*/ f17 1 1001423"/>
                <a:gd name="f23" fmla="*/ f18 1 1934162"/>
                <a:gd name="f24" fmla="*/ f19 1 1001423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1934162" h="100142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4472C4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15873" tIns="15873" rIns="15873" bIns="141311" anchor="ctr" anchorCtr="1" compatLnSpc="1">
              <a:noAutofit/>
            </a:bodyPr>
            <a:lstStyle/>
            <a:p>
              <a:pPr marL="0" marR="0" lvl="0" indent="0" algn="ctr" defTabSz="111125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25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LOGISTIQUE</a:t>
              </a:r>
            </a:p>
          </p:txBody>
        </p:sp>
        <p:sp>
          <p:nvSpPr>
            <p:cNvPr id="16" name="Forme libre : forme 15">
              <a:extLst>
                <a:ext uri="{FF2B5EF4-FFF2-40B4-BE49-F238E27FC236}">
                  <a16:creationId xmlns:a16="http://schemas.microsoft.com/office/drawing/2014/main" id="{66F530A7-8B07-4585-958D-C31661A4DD11}"/>
                </a:ext>
              </a:extLst>
            </p:cNvPr>
            <p:cNvSpPr/>
            <p:nvPr/>
          </p:nvSpPr>
          <p:spPr>
            <a:xfrm>
              <a:off x="8731989" y="4364065"/>
              <a:ext cx="1934166" cy="100142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34162"/>
                <a:gd name="f7" fmla="val 1001423"/>
                <a:gd name="f8" fmla="+- 0 0 -90"/>
                <a:gd name="f9" fmla="*/ f3 1 1934162"/>
                <a:gd name="f10" fmla="*/ f4 1 1001423"/>
                <a:gd name="f11" fmla="+- f7 0 f5"/>
                <a:gd name="f12" fmla="+- f6 0 f5"/>
                <a:gd name="f13" fmla="*/ f8 f0 1"/>
                <a:gd name="f14" fmla="*/ f12 1 1934162"/>
                <a:gd name="f15" fmla="*/ f11 1 1001423"/>
                <a:gd name="f16" fmla="*/ 0 f12 1"/>
                <a:gd name="f17" fmla="*/ 0 f11 1"/>
                <a:gd name="f18" fmla="*/ 1934162 f12 1"/>
                <a:gd name="f19" fmla="*/ 1001423 f11 1"/>
                <a:gd name="f20" fmla="*/ f13 1 f2"/>
                <a:gd name="f21" fmla="*/ f16 1 1934162"/>
                <a:gd name="f22" fmla="*/ f17 1 1001423"/>
                <a:gd name="f23" fmla="*/ f18 1 1934162"/>
                <a:gd name="f24" fmla="*/ f19 1 1001423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1934162" h="100142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4472C4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15873" tIns="15873" rIns="15873" bIns="141311" anchor="ctr" anchorCtr="1" compatLnSpc="1">
              <a:noAutofit/>
            </a:bodyPr>
            <a:lstStyle/>
            <a:p>
              <a:pPr marL="0" marR="0" lvl="0" indent="0" algn="ctr" defTabSz="111125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2500" b="0" i="0" u="none" strike="noStrike" kern="1200" cap="none" spc="0" baseline="0" dirty="0">
                  <a:solidFill>
                    <a:srgbClr val="FFFFFF"/>
                  </a:solidFill>
                  <a:uFillTx/>
                  <a:latin typeface="Calibri"/>
                </a:rPr>
                <a:t>CCAS/CLS</a:t>
              </a:r>
            </a:p>
          </p:txBody>
        </p:sp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869CA54D-0C8D-401E-944C-2C94CC1E31CA}"/>
                </a:ext>
              </a:extLst>
            </p:cNvPr>
            <p:cNvSpPr/>
            <p:nvPr/>
          </p:nvSpPr>
          <p:spPr>
            <a:xfrm>
              <a:off x="3445477" y="2784037"/>
              <a:ext cx="1934166" cy="100142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34162"/>
                <a:gd name="f7" fmla="val 1001423"/>
                <a:gd name="f8" fmla="+- 0 0 -90"/>
                <a:gd name="f9" fmla="*/ f3 1 1934162"/>
                <a:gd name="f10" fmla="*/ f4 1 1001423"/>
                <a:gd name="f11" fmla="+- f7 0 f5"/>
                <a:gd name="f12" fmla="+- f6 0 f5"/>
                <a:gd name="f13" fmla="*/ f8 f0 1"/>
                <a:gd name="f14" fmla="*/ f12 1 1934162"/>
                <a:gd name="f15" fmla="*/ f11 1 1001423"/>
                <a:gd name="f16" fmla="*/ 0 f12 1"/>
                <a:gd name="f17" fmla="*/ 0 f11 1"/>
                <a:gd name="f18" fmla="*/ 1934162 f12 1"/>
                <a:gd name="f19" fmla="*/ 1001423 f11 1"/>
                <a:gd name="f20" fmla="*/ f13 1 f2"/>
                <a:gd name="f21" fmla="*/ f16 1 1934162"/>
                <a:gd name="f22" fmla="*/ f17 1 1001423"/>
                <a:gd name="f23" fmla="*/ f18 1 1934162"/>
                <a:gd name="f24" fmla="*/ f19 1 1001423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1934162" h="100142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4472C4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15873" tIns="15873" rIns="15873" bIns="141311" anchor="ctr" anchorCtr="1" compatLnSpc="1">
              <a:noAutofit/>
            </a:bodyPr>
            <a:lstStyle/>
            <a:p>
              <a:pPr marL="0" marR="0" lvl="0" indent="0" algn="ctr" defTabSz="111125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25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Directrice</a:t>
              </a:r>
            </a:p>
            <a:p>
              <a:pPr marL="0" marR="0" lvl="0" indent="0" algn="ctr" defTabSz="111125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25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CS/CLS</a:t>
              </a:r>
            </a:p>
          </p:txBody>
        </p:sp>
      </p:grpSp>
      <p:sp>
        <p:nvSpPr>
          <p:cNvPr id="20" name="Ellipse 9">
            <a:extLst>
              <a:ext uri="{FF2B5EF4-FFF2-40B4-BE49-F238E27FC236}">
                <a16:creationId xmlns:a16="http://schemas.microsoft.com/office/drawing/2014/main" id="{85AF89D0-DA4C-461E-9F1B-C8B0A2602AC5}"/>
              </a:ext>
            </a:extLst>
          </p:cNvPr>
          <p:cNvSpPr/>
          <p:nvPr/>
        </p:nvSpPr>
        <p:spPr>
          <a:xfrm>
            <a:off x="7138501" y="370706"/>
            <a:ext cx="4803290" cy="379868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C55A11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M. Le Maire, Luc PUECH D’ALISSAC :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Maire adjointe aux affaires sociales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Maire adjoint à la santé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M</a:t>
            </a:r>
            <a:r>
              <a:rPr lang="fr-FR" sz="1600" b="1" dirty="0">
                <a:solidFill>
                  <a:srgbClr val="FFFFFF"/>
                </a:solidFill>
                <a:latin typeface="Calibri"/>
              </a:rPr>
              <a:t>aire adjoint à la culture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Maire adjoint aux aff</a:t>
            </a:r>
            <a:r>
              <a:rPr lang="fr-FR" sz="1600" b="1" dirty="0">
                <a:solidFill>
                  <a:srgbClr val="FFFFFF"/>
                </a:solidFill>
                <a:latin typeface="Calibri"/>
              </a:rPr>
              <a:t>aires scolaires et la Petite enfance</a:t>
            </a:r>
            <a:endParaRPr lang="fr-FR" sz="1600" b="1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dirty="0">
                <a:solidFill>
                  <a:srgbClr val="FFFFFF"/>
                </a:solidFill>
                <a:latin typeface="Calibri"/>
              </a:rPr>
              <a:t>Maire adjoint au développement économique</a:t>
            </a:r>
            <a:endParaRPr lang="fr-FR" sz="1600" b="1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dirty="0" err="1">
                <a:solidFill>
                  <a:srgbClr val="FFFFFF"/>
                </a:solidFill>
                <a:latin typeface="Calibri"/>
              </a:rPr>
              <a:t>Conseillére</a:t>
            </a:r>
            <a:r>
              <a:rPr lang="fr-FR" sz="1600" b="1" dirty="0">
                <a:solidFill>
                  <a:srgbClr val="FFFFFF"/>
                </a:solidFill>
                <a:latin typeface="Calibri"/>
              </a:rPr>
              <a:t> déléguée à la jeunesse, sport, et festivité</a:t>
            </a:r>
            <a:endParaRPr lang="fr-FR" sz="1600" b="1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21" name="Connecteur droit avec flèche 2">
            <a:extLst>
              <a:ext uri="{FF2B5EF4-FFF2-40B4-BE49-F238E27FC236}">
                <a16:creationId xmlns:a16="http://schemas.microsoft.com/office/drawing/2014/main" id="{96345713-2BB1-410B-A605-CFDA6867C013}"/>
              </a:ext>
            </a:extLst>
          </p:cNvPr>
          <p:cNvCxnSpPr/>
          <p:nvPr/>
        </p:nvCxnSpPr>
        <p:spPr>
          <a:xfrm flipH="1">
            <a:off x="6096003" y="2867485"/>
            <a:ext cx="1282199" cy="479392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  <a:tailEnd type="arrow"/>
          </a:ln>
        </p:spPr>
      </p:cxnSp>
    </p:spTree>
    <p:extLst>
      <p:ext uri="{BB962C8B-B14F-4D97-AF65-F5344CB8AC3E}">
        <p14:creationId xmlns:p14="http://schemas.microsoft.com/office/powerpoint/2010/main" val="3034712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3">
            <a:extLst>
              <a:ext uri="{FF2B5EF4-FFF2-40B4-BE49-F238E27FC236}">
                <a16:creationId xmlns:a16="http://schemas.microsoft.com/office/drawing/2014/main" id="{74CF6DE5-D7AF-4C23-B60C-0423F06C86F9}"/>
              </a:ext>
            </a:extLst>
          </p:cNvPr>
          <p:cNvSpPr/>
          <p:nvPr/>
        </p:nvSpPr>
        <p:spPr>
          <a:xfrm>
            <a:off x="8926729" y="3923269"/>
            <a:ext cx="1692874" cy="123567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POLITIQUE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INSERTION</a:t>
            </a:r>
          </a:p>
        </p:txBody>
      </p:sp>
      <p:sp>
        <p:nvSpPr>
          <p:cNvPr id="3" name="Rectangle : coins arrondis 5">
            <a:extLst>
              <a:ext uri="{FF2B5EF4-FFF2-40B4-BE49-F238E27FC236}">
                <a16:creationId xmlns:a16="http://schemas.microsoft.com/office/drawing/2014/main" id="{FC140909-F83D-42B7-973B-DA5C24AF9917}"/>
              </a:ext>
            </a:extLst>
          </p:cNvPr>
          <p:cNvSpPr/>
          <p:nvPr/>
        </p:nvSpPr>
        <p:spPr>
          <a:xfrm>
            <a:off x="1094198" y="1026386"/>
            <a:ext cx="1692874" cy="117388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POLITIQUE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CULTURELLE ET SPORTIVE</a:t>
            </a:r>
          </a:p>
        </p:txBody>
      </p:sp>
      <p:sp>
        <p:nvSpPr>
          <p:cNvPr id="4" name="Rectangle : coins arrondis 6">
            <a:extLst>
              <a:ext uri="{FF2B5EF4-FFF2-40B4-BE49-F238E27FC236}">
                <a16:creationId xmlns:a16="http://schemas.microsoft.com/office/drawing/2014/main" id="{B07F7417-2931-4149-BEAB-178AA422E8C2}"/>
              </a:ext>
            </a:extLst>
          </p:cNvPr>
          <p:cNvSpPr/>
          <p:nvPr/>
        </p:nvSpPr>
        <p:spPr>
          <a:xfrm>
            <a:off x="8926729" y="1026386"/>
            <a:ext cx="1692874" cy="117388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POLITIQUE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SANTE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(CLS)</a:t>
            </a:r>
          </a:p>
        </p:txBody>
      </p:sp>
      <p:sp>
        <p:nvSpPr>
          <p:cNvPr id="5" name="Rectangle : coins arrondis 7">
            <a:extLst>
              <a:ext uri="{FF2B5EF4-FFF2-40B4-BE49-F238E27FC236}">
                <a16:creationId xmlns:a16="http://schemas.microsoft.com/office/drawing/2014/main" id="{29548ED5-9E15-438B-8358-108D4E85C799}"/>
              </a:ext>
            </a:extLst>
          </p:cNvPr>
          <p:cNvSpPr/>
          <p:nvPr/>
        </p:nvSpPr>
        <p:spPr>
          <a:xfrm>
            <a:off x="1081213" y="3837544"/>
            <a:ext cx="1692874" cy="140712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POLITIQUE FAMILIALE ET EDUCATIVE</a:t>
            </a:r>
          </a:p>
        </p:txBody>
      </p:sp>
      <p:sp>
        <p:nvSpPr>
          <p:cNvPr id="6" name="Rectangle : coins arrondis 8">
            <a:extLst>
              <a:ext uri="{FF2B5EF4-FFF2-40B4-BE49-F238E27FC236}">
                <a16:creationId xmlns:a16="http://schemas.microsoft.com/office/drawing/2014/main" id="{803DC7B0-1E28-4F3D-A004-A204B384EFAC}"/>
              </a:ext>
            </a:extLst>
          </p:cNvPr>
          <p:cNvSpPr/>
          <p:nvPr/>
        </p:nvSpPr>
        <p:spPr>
          <a:xfrm>
            <a:off x="5125824" y="230145"/>
            <a:ext cx="1692874" cy="117388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POLITIQUE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SOCIALE</a:t>
            </a:r>
          </a:p>
        </p:txBody>
      </p:sp>
      <p:sp>
        <p:nvSpPr>
          <p:cNvPr id="7" name="Rectangle : coins arrondis 10">
            <a:extLst>
              <a:ext uri="{FF2B5EF4-FFF2-40B4-BE49-F238E27FC236}">
                <a16:creationId xmlns:a16="http://schemas.microsoft.com/office/drawing/2014/main" id="{D6208FE9-21A6-417B-B09F-3832788B0A9B}"/>
              </a:ext>
            </a:extLst>
          </p:cNvPr>
          <p:cNvSpPr/>
          <p:nvPr/>
        </p:nvSpPr>
        <p:spPr>
          <a:xfrm>
            <a:off x="4303958" y="1907602"/>
            <a:ext cx="3568756" cy="33787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97C7CF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ESPACE MARIANNE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1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Pour l’ensemble des habitants de la petite enfance aux seniors</a:t>
            </a:r>
          </a:p>
        </p:txBody>
      </p:sp>
      <p:sp>
        <p:nvSpPr>
          <p:cNvPr id="8" name="Organigramme : Procédé 7">
            <a:extLst>
              <a:ext uri="{FF2B5EF4-FFF2-40B4-BE49-F238E27FC236}">
                <a16:creationId xmlns:a16="http://schemas.microsoft.com/office/drawing/2014/main" id="{8A1557EC-29D9-4AF1-A488-96EB532C613E}"/>
              </a:ext>
            </a:extLst>
          </p:cNvPr>
          <p:cNvSpPr/>
          <p:nvPr/>
        </p:nvSpPr>
        <p:spPr>
          <a:xfrm>
            <a:off x="3515664" y="5665688"/>
            <a:ext cx="4913194" cy="962167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OUTIL QUI CONTRIBUE AUSSI A L’ELABORATION LA MISE EN ŒUVRE DU PROJET POLITIQUE DE LA MUNICIPALITE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1066</Words>
  <Application>Microsoft Office PowerPoint</Application>
  <PresentationFormat>Grand écran</PresentationFormat>
  <Paragraphs>158</Paragraphs>
  <Slides>13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Thème Office</vt:lpstr>
      <vt:lpstr>Ateliers des initiatives rurales</vt:lpstr>
      <vt:lpstr>Fiche d’identité</vt:lpstr>
      <vt:lpstr>Présentation PowerPoint</vt:lpstr>
      <vt:lpstr>Les 3 maisons</vt:lpstr>
      <vt:lpstr>Missions et principes :</vt:lpstr>
      <vt:lpstr>Ce qu’on y fait et comment</vt:lpstr>
      <vt:lpstr>L’Espace Marianne : Un exemple de structure pour lutter contre l’isolement en milieu rural…</vt:lpstr>
      <vt:lpstr>Présentation PowerPoint</vt:lpstr>
      <vt:lpstr>Présentation PowerPoint</vt:lpstr>
      <vt:lpstr>1er bilan : Trois premières années d’existence : </vt:lpstr>
      <vt:lpstr>Concrètement, si vous êtes intéressés :  </vt:lpstr>
      <vt:lpstr>financement</vt:lpstr>
      <vt:lpstr>Pour nous contacter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Ateliers des initiatives rurales</dc:title>
  <dc:creator>Nour-eddine Laouer</dc:creator>
  <cp:lastModifiedBy>Caroline BIS</cp:lastModifiedBy>
  <cp:revision>22</cp:revision>
  <cp:lastPrinted>2021-09-08T16:19:42Z</cp:lastPrinted>
  <dcterms:created xsi:type="dcterms:W3CDTF">2021-09-06T09:05:23Z</dcterms:created>
  <dcterms:modified xsi:type="dcterms:W3CDTF">2021-10-07T10:39:26Z</dcterms:modified>
</cp:coreProperties>
</file>