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58" r:id="rId3"/>
    <p:sldId id="259" r:id="rId4"/>
    <p:sldId id="274" r:id="rId5"/>
    <p:sldId id="260" r:id="rId6"/>
    <p:sldId id="273" r:id="rId7"/>
    <p:sldId id="257" r:id="rId8"/>
    <p:sldId id="269" r:id="rId9"/>
    <p:sldId id="270" r:id="rId10"/>
    <p:sldId id="271" r:id="rId11"/>
    <p:sldId id="272" r:id="rId12"/>
    <p:sldId id="275" r:id="rId13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4D4D4D"/>
    <a:srgbClr val="292929"/>
    <a:srgbClr val="333300"/>
    <a:srgbClr val="660033"/>
    <a:srgbClr val="FFCC99"/>
    <a:srgbClr val="3333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008" autoAdjust="0"/>
    <p:restoredTop sz="86420" autoAdjust="0"/>
  </p:normalViewPr>
  <p:slideViewPr>
    <p:cSldViewPr>
      <p:cViewPr varScale="1">
        <p:scale>
          <a:sx n="74" d="100"/>
          <a:sy n="74" d="100"/>
        </p:scale>
        <p:origin x="17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B4D9EA-80E0-42D3-B3F2-E411CF1E22F5}" type="datetimeFigureOut">
              <a:rPr lang="fr-FR"/>
              <a:pPr>
                <a:defRPr/>
              </a:pPr>
              <a:t>30/09/2021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352BBF-25B1-4DF4-8AA6-06CC58D7A09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610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6"/>
          <p:cNvSpPr txBox="1">
            <a:spLocks noChangeArrowheads="1"/>
          </p:cNvSpPr>
          <p:nvPr/>
        </p:nvSpPr>
        <p:spPr bwMode="auto">
          <a:xfrm>
            <a:off x="4278313" y="10156825"/>
            <a:ext cx="32813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153BE3F2-0912-48ED-9E6E-C43A51E92F01}" type="slidenum">
              <a:rPr lang="fr-FR" altLang="fr-FR" sz="1400" b="0">
                <a:solidFill>
                  <a:srgbClr val="000000"/>
                </a:solidFill>
                <a:ea typeface="Lucida Sans Unicode" pitchFamily="34" charset="0"/>
                <a:cs typeface="Tahoma" pitchFamily="34" charset="0"/>
              </a:rPr>
              <a:pPr algn="r"/>
              <a:t>1</a:t>
            </a:fld>
            <a:endParaRPr lang="fr-FR" altLang="fr-FR" sz="1400" b="0">
              <a:solidFill>
                <a:srgbClr val="000000"/>
              </a:solidFill>
              <a:ea typeface="Lucida Sans Unicode" pitchFamily="34" charset="0"/>
              <a:cs typeface="Tahoma" pitchFamily="34" charset="0"/>
            </a:endParaRPr>
          </a:p>
        </p:txBody>
      </p:sp>
      <p:sp>
        <p:nvSpPr>
          <p:cNvPr id="409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9663" y="812800"/>
            <a:ext cx="5343525" cy="4008438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4100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329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BA1DF-9AE7-4272-AD73-377DC74766B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761D3-8C6D-4EBB-97FA-49D6514C782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C773-576D-4D30-9118-237EC9DC89A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EDE78-BC30-4D7B-829C-55488EBC141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F62C9-AC4F-4D0D-81E7-AFDBC3375A9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870D4-8FB3-4949-8C3C-0522C27C415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5A8BF-2C76-4138-8FD1-1A39D73CAB7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05F74-0DE1-46B7-A047-85D916E7127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F914F-B88F-4630-A18C-06A37CFE47C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A023E-1C0B-4BB6-91E2-47D51BA12C5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070A3-831B-44B4-9351-DCAD7B0AAFE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0A6D0931-586D-4984-ACF0-0FC791A0F55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77788" y="101600"/>
            <a:ext cx="425450" cy="622141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E81D18"/>
          </a:solidFill>
          <a:ln cap="flat">
            <a:noFill/>
            <a:prstDash val="solid"/>
          </a:ln>
        </p:spPr>
        <p:txBody>
          <a:bodyPr wrap="none" lIns="81641" tIns="42450" rIns="81641" bIns="42450" anchor="ctr" compatLnSpc="0"/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33" b="0" kern="0">
              <a:solidFill>
                <a:srgbClr val="000000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522288" y="139700"/>
            <a:ext cx="8294687" cy="127158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wrap="none" lIns="81641" tIns="42450" rIns="81641" bIns="42450" anchor="ctr" compatLnSpc="0"/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33" b="0" kern="0">
              <a:solidFill>
                <a:srgbClr val="000000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pic>
        <p:nvPicPr>
          <p:cNvPr id="3076" name="Image 3"/>
          <p:cNvPicPr>
            <a:picLocks noChangeAspect="1"/>
          </p:cNvPicPr>
          <p:nvPr/>
        </p:nvPicPr>
        <p:blipFill>
          <a:blip r:embed="rId3">
            <a:lum bright="-50000"/>
          </a:blip>
          <a:srcRect/>
          <a:stretch>
            <a:fillRect/>
          </a:stretch>
        </p:blipFill>
        <p:spPr bwMode="auto">
          <a:xfrm>
            <a:off x="6577013" y="338138"/>
            <a:ext cx="15367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>
            <a:off x="1470025" y="3414713"/>
            <a:ext cx="6988175" cy="19478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81641" tIns="42450" rIns="81641" bIns="42450" compatLnSpc="0">
            <a:spAutoFit/>
          </a:bodyPr>
          <a:lstStyle/>
          <a:p>
            <a:pPr defTabSz="829452" fontAlgn="auto" hangingPunct="1">
              <a:lnSpc>
                <a:spcPct val="80000"/>
              </a:lnSpc>
              <a:spcBef>
                <a:spcPts val="3969"/>
              </a:spcBef>
              <a:spcAft>
                <a:spcPts val="0"/>
              </a:spcAft>
              <a:tabLst>
                <a:tab pos="0" algn="l"/>
                <a:tab pos="407211" algn="l"/>
                <a:tab pos="814754" algn="l"/>
                <a:tab pos="1222297" algn="l"/>
                <a:tab pos="1629840" algn="l"/>
                <a:tab pos="2037383" algn="l"/>
                <a:tab pos="2444927" algn="l"/>
                <a:tab pos="2852469" algn="l"/>
                <a:tab pos="3260004" algn="l"/>
                <a:tab pos="3667547" algn="l"/>
                <a:tab pos="4075091" algn="l"/>
                <a:tab pos="4482633" algn="l"/>
                <a:tab pos="4890176" algn="l"/>
                <a:tab pos="5297719" algn="l"/>
                <a:tab pos="5705263" algn="l"/>
                <a:tab pos="6112805" algn="l"/>
                <a:tab pos="6520340" algn="l"/>
                <a:tab pos="6927883" algn="l"/>
                <a:tab pos="7335427" algn="l"/>
                <a:tab pos="7742969" algn="l"/>
                <a:tab pos="815051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350" b="0" kern="0" dirty="0">
                <a:solidFill>
                  <a:srgbClr val="000000"/>
                </a:solidFill>
                <a:latin typeface="DIN-Black" pitchFamily="50"/>
                <a:ea typeface="Arial" pitchFamily="2"/>
                <a:cs typeface="Arial" pitchFamily="2"/>
              </a:rPr>
              <a:t>Le</a:t>
            </a:r>
            <a:r>
              <a:rPr lang="fr-FR" sz="6350" b="0" kern="0" dirty="0">
                <a:solidFill>
                  <a:srgbClr val="1C1C1C"/>
                </a:solidFill>
                <a:latin typeface="DIN-Black" pitchFamily="50"/>
                <a:ea typeface="Arial" pitchFamily="2"/>
                <a:cs typeface="Arial" pitchFamily="2"/>
              </a:rPr>
              <a:t>s Missions</a:t>
            </a:r>
          </a:p>
          <a:p>
            <a:pPr defTabSz="829452" fontAlgn="auto" hangingPunct="1">
              <a:lnSpc>
                <a:spcPct val="80000"/>
              </a:lnSpc>
              <a:spcBef>
                <a:spcPts val="3969"/>
              </a:spcBef>
              <a:spcAft>
                <a:spcPts val="0"/>
              </a:spcAft>
              <a:tabLst>
                <a:tab pos="0" algn="l"/>
                <a:tab pos="407211" algn="l"/>
                <a:tab pos="814754" algn="l"/>
                <a:tab pos="1222297" algn="l"/>
                <a:tab pos="1629840" algn="l"/>
                <a:tab pos="2037383" algn="l"/>
                <a:tab pos="2444927" algn="l"/>
                <a:tab pos="2852469" algn="l"/>
                <a:tab pos="3260004" algn="l"/>
                <a:tab pos="3667547" algn="l"/>
                <a:tab pos="4075091" algn="l"/>
                <a:tab pos="4482633" algn="l"/>
                <a:tab pos="4890176" algn="l"/>
                <a:tab pos="5297719" algn="l"/>
                <a:tab pos="5705263" algn="l"/>
                <a:tab pos="6112805" algn="l"/>
                <a:tab pos="6520340" algn="l"/>
                <a:tab pos="6927883" algn="l"/>
                <a:tab pos="7335427" algn="l"/>
                <a:tab pos="7742969" algn="l"/>
                <a:tab pos="815051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350" b="0" kern="0" dirty="0">
                <a:solidFill>
                  <a:srgbClr val="1C1C1C"/>
                </a:solidFill>
                <a:latin typeface="DIN-Black" pitchFamily="50"/>
                <a:ea typeface="Arial" pitchFamily="2"/>
                <a:cs typeface="Arial" pitchFamily="2"/>
              </a:rPr>
              <a:t>de la PMI</a:t>
            </a:r>
          </a:p>
        </p:txBody>
      </p:sp>
      <p:sp>
        <p:nvSpPr>
          <p:cNvPr id="6" name="Forme libre 5"/>
          <p:cNvSpPr/>
          <p:nvPr/>
        </p:nvSpPr>
        <p:spPr>
          <a:xfrm>
            <a:off x="6323013" y="1508125"/>
            <a:ext cx="1993900" cy="8080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81641" tIns="42450" rIns="81641" bIns="42450" anchorCtr="1" compatLnSpc="0">
            <a:spAutoFit/>
          </a:bodyPr>
          <a:lstStyle/>
          <a:p>
            <a:pPr algn="ctr" defTabSz="829452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07211" algn="l"/>
                <a:tab pos="814754" algn="l"/>
                <a:tab pos="1222297" algn="l"/>
                <a:tab pos="1629840" algn="l"/>
                <a:tab pos="2037383" algn="l"/>
                <a:tab pos="2444927" algn="l"/>
                <a:tab pos="2852469" algn="l"/>
                <a:tab pos="3260004" algn="l"/>
                <a:tab pos="3667547" algn="l"/>
                <a:tab pos="4075091" algn="l"/>
                <a:tab pos="4482633" algn="l"/>
                <a:tab pos="4890176" algn="l"/>
                <a:tab pos="5297719" algn="l"/>
                <a:tab pos="5705263" algn="l"/>
                <a:tab pos="6112805" algn="l"/>
                <a:tab pos="6520340" algn="l"/>
                <a:tab pos="6927883" algn="l"/>
                <a:tab pos="7335427" algn="l"/>
                <a:tab pos="7742969" algn="l"/>
                <a:tab pos="815051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b="0" kern="0">
                <a:solidFill>
                  <a:srgbClr val="00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D</a:t>
            </a:r>
            <a:r>
              <a:rPr lang="fr-FR" sz="1814" b="0" kern="0">
                <a:solidFill>
                  <a:srgbClr val="FF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irection</a:t>
            </a:r>
          </a:p>
          <a:p>
            <a:pPr algn="ctr" defTabSz="829452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07211" algn="l"/>
                <a:tab pos="814754" algn="l"/>
                <a:tab pos="1222297" algn="l"/>
                <a:tab pos="1629840" algn="l"/>
                <a:tab pos="2037383" algn="l"/>
                <a:tab pos="2444927" algn="l"/>
                <a:tab pos="2852469" algn="l"/>
                <a:tab pos="3260004" algn="l"/>
                <a:tab pos="3667547" algn="l"/>
                <a:tab pos="4075091" algn="l"/>
                <a:tab pos="4482633" algn="l"/>
                <a:tab pos="4890176" algn="l"/>
                <a:tab pos="5297719" algn="l"/>
                <a:tab pos="5705263" algn="l"/>
                <a:tab pos="6112805" algn="l"/>
                <a:tab pos="6520340" algn="l"/>
                <a:tab pos="6927883" algn="l"/>
                <a:tab pos="7335427" algn="l"/>
                <a:tab pos="7742969" algn="l"/>
                <a:tab pos="815051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b="0" kern="0">
                <a:solidFill>
                  <a:srgbClr val="00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E</a:t>
            </a:r>
            <a:r>
              <a:rPr lang="fr-FR" sz="1814" b="0" kern="0">
                <a:solidFill>
                  <a:srgbClr val="FF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nfance </a:t>
            </a:r>
            <a:r>
              <a:rPr lang="fr-FR" sz="1814" b="0" kern="0">
                <a:solidFill>
                  <a:srgbClr val="00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S</a:t>
            </a:r>
            <a:r>
              <a:rPr lang="fr-FR" sz="1814" b="0" kern="0">
                <a:solidFill>
                  <a:srgbClr val="FF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anté </a:t>
            </a:r>
            <a:r>
              <a:rPr lang="fr-FR" sz="1814" b="0" kern="0">
                <a:solidFill>
                  <a:srgbClr val="00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F</a:t>
            </a:r>
            <a:r>
              <a:rPr lang="fr-FR" sz="1814" b="0" kern="0">
                <a:solidFill>
                  <a:srgbClr val="FF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amille  </a:t>
            </a:r>
          </a:p>
        </p:txBody>
      </p:sp>
      <p:sp>
        <p:nvSpPr>
          <p:cNvPr id="7" name="Forme libre 6"/>
          <p:cNvSpPr/>
          <p:nvPr/>
        </p:nvSpPr>
        <p:spPr>
          <a:xfrm>
            <a:off x="7183438" y="6205538"/>
            <a:ext cx="1633537" cy="3532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lIns="81641" tIns="42450" rIns="81641" bIns="42450" anchorCtr="1" compatLnSpc="0">
            <a:spAutoFit/>
          </a:bodyPr>
          <a:lstStyle/>
          <a:p>
            <a:pPr algn="ctr" defTabSz="829452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07211" algn="l"/>
                <a:tab pos="814754" algn="l"/>
                <a:tab pos="1222297" algn="l"/>
                <a:tab pos="1629840" algn="l"/>
                <a:tab pos="2037383" algn="l"/>
                <a:tab pos="2444927" algn="l"/>
                <a:tab pos="2852469" algn="l"/>
                <a:tab pos="3260004" algn="l"/>
                <a:tab pos="3667547" algn="l"/>
                <a:tab pos="4075091" algn="l"/>
                <a:tab pos="4482633" algn="l"/>
                <a:tab pos="4890176" algn="l"/>
                <a:tab pos="5297719" algn="l"/>
                <a:tab pos="5705263" algn="l"/>
                <a:tab pos="6112805" algn="l"/>
                <a:tab pos="6520340" algn="l"/>
                <a:tab pos="6927883" algn="l"/>
                <a:tab pos="7335427" algn="l"/>
                <a:tab pos="7742969" algn="l"/>
                <a:tab pos="815051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14" b="0" kern="0" dirty="0">
                <a:solidFill>
                  <a:srgbClr val="00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Octobre </a:t>
            </a:r>
            <a:r>
              <a:rPr lang="fr-FR" sz="1814" b="0" kern="0" dirty="0" smtClean="0">
                <a:solidFill>
                  <a:srgbClr val="000000"/>
                </a:solidFill>
                <a:latin typeface="DIN-Regular" pitchFamily="50"/>
                <a:ea typeface="Microsoft YaHei" pitchFamily="2"/>
                <a:cs typeface="Microsoft YaHei" pitchFamily="2"/>
              </a:rPr>
              <a:t>2021</a:t>
            </a:r>
            <a:endParaRPr lang="fr-FR" sz="1814" b="0" kern="0" dirty="0">
              <a:solidFill>
                <a:srgbClr val="000000"/>
              </a:solidFill>
              <a:latin typeface="DIN-Regular" pitchFamily="50"/>
              <a:ea typeface="Microsoft YaHei" pitchFamily="2"/>
              <a:cs typeface="Microsoft YaHei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323850" y="6597650"/>
            <a:ext cx="882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	10/DESF</a:t>
            </a:r>
          </a:p>
        </p:txBody>
      </p:sp>
      <p:pic>
        <p:nvPicPr>
          <p:cNvPr id="13315" name="Picture 11" descr="Val_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684213" y="512763"/>
            <a:ext cx="5443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4000" b="0">
                <a:latin typeface="ArialMT"/>
              </a:rPr>
              <a:t>Protection de l'Enfance</a:t>
            </a:r>
            <a:endParaRPr lang="fr-FR" altLang="fr-FR" sz="40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700213"/>
            <a:ext cx="51847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23850" y="6597650"/>
            <a:ext cx="882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	11/DESF</a:t>
            </a:r>
          </a:p>
        </p:txBody>
      </p:sp>
      <p:pic>
        <p:nvPicPr>
          <p:cNvPr id="14339" name="Picture 85" descr="Val_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07950" y="0"/>
            <a:ext cx="6264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4000" b="0">
                <a:latin typeface="ArialMT"/>
              </a:rPr>
              <a:t>Suivi de la Santé des</a:t>
            </a:r>
          </a:p>
          <a:p>
            <a:r>
              <a:rPr lang="fr-FR" altLang="fr-FR" sz="4000" b="0">
                <a:latin typeface="ArialMT"/>
              </a:rPr>
              <a:t>enfants confiés à l'ASE</a:t>
            </a:r>
            <a:endParaRPr lang="fr-FR" altLang="fr-FR" sz="4000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755650" y="3013075"/>
            <a:ext cx="7704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b="0" dirty="0">
                <a:latin typeface="ArialMT"/>
              </a:rPr>
              <a:t>	Médecin chef de service territorialisé PMI:</a:t>
            </a:r>
          </a:p>
          <a:p>
            <a:endParaRPr lang="fr-FR" altLang="fr-FR" b="0" dirty="0">
              <a:latin typeface="ArialMT"/>
            </a:endParaRPr>
          </a:p>
          <a:p>
            <a:r>
              <a:rPr lang="fr-FR" altLang="fr-FR" b="0" dirty="0">
                <a:latin typeface="ArialMT"/>
              </a:rPr>
              <a:t>	Référent de la Santé des Enfants Placés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323850" y="6597650"/>
            <a:ext cx="882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	12/DESF</a:t>
            </a:r>
          </a:p>
        </p:txBody>
      </p:sp>
      <p:pic>
        <p:nvPicPr>
          <p:cNvPr id="15363" name="Picture 9" descr="Val_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archemin vertical 1"/>
          <p:cNvSpPr>
            <a:spLocks noChangeArrowheads="1"/>
          </p:cNvSpPr>
          <p:nvPr/>
        </p:nvSpPr>
        <p:spPr bwMode="auto">
          <a:xfrm>
            <a:off x="2101850" y="2133600"/>
            <a:ext cx="5040313" cy="24479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108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/>
              <a:t>				</a:t>
            </a:r>
            <a:r>
              <a:rPr lang="fr-FR" altLang="fr-FR" sz="4800"/>
              <a:t>MERCI </a:t>
            </a:r>
          </a:p>
          <a:p>
            <a:pPr eaLnBrk="1" hangingPunct="1"/>
            <a:r>
              <a:rPr lang="fr-FR" altLang="fr-FR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8"/>
          <p:cNvSpPr txBox="1">
            <a:spLocks noChangeArrowheads="1"/>
          </p:cNvSpPr>
          <p:nvPr/>
        </p:nvSpPr>
        <p:spPr bwMode="auto">
          <a:xfrm>
            <a:off x="323850" y="6569075"/>
            <a:ext cx="8820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	2– DESF</a:t>
            </a:r>
          </a:p>
        </p:txBody>
      </p:sp>
      <p:sp>
        <p:nvSpPr>
          <p:cNvPr id="5123" name="Text Box 62"/>
          <p:cNvSpPr txBox="1">
            <a:spLocks noChangeArrowheads="1"/>
          </p:cNvSpPr>
          <p:nvPr/>
        </p:nvSpPr>
        <p:spPr bwMode="auto">
          <a:xfrm>
            <a:off x="857250" y="1525588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 altLang="fr-FR" sz="2000">
              <a:solidFill>
                <a:srgbClr val="FF9933"/>
              </a:solidFill>
              <a:latin typeface="Arial" charset="0"/>
              <a:cs typeface="Arial" charset="0"/>
            </a:endParaRPr>
          </a:p>
        </p:txBody>
      </p:sp>
      <p:pic>
        <p:nvPicPr>
          <p:cNvPr id="5124" name="Picture 66" descr="Val_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9"/>
          <p:cNvSpPr txBox="1">
            <a:spLocks noChangeArrowheads="1"/>
          </p:cNvSpPr>
          <p:nvPr/>
        </p:nvSpPr>
        <p:spPr bwMode="auto">
          <a:xfrm>
            <a:off x="179388" y="488950"/>
            <a:ext cx="496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4000"/>
              <a:t>Suivi de la grossesse</a:t>
            </a:r>
            <a:endParaRPr lang="fr-FR" altLang="fr-FR" sz="4000" b="0">
              <a:solidFill>
                <a:srgbClr val="5F5F5F"/>
              </a:solidFill>
              <a:latin typeface="DIN-Regular" pitchFamily="50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3851275" y="1225550"/>
            <a:ext cx="5292725" cy="2622550"/>
          </a:xfrm>
          <a:custGeom>
            <a:avLst>
              <a:gd name="f0" fmla="val 7890"/>
              <a:gd name="f1" fmla="val 39681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latin typeface="Arial" pitchFamily="18"/>
                <a:ea typeface="Lucida Sans Unicode" pitchFamily="2"/>
                <a:cs typeface="Mangal" pitchFamily="2"/>
              </a:rPr>
              <a:t>Secrétaires</a:t>
            </a:r>
            <a:r>
              <a:rPr lang="fr-FR" sz="1800" b="0" dirty="0">
                <a:latin typeface="Arial" pitchFamily="18"/>
                <a:ea typeface="Lucida Sans Unicode" pitchFamily="2"/>
                <a:cs typeface="Mangal" pitchFamily="2"/>
              </a:rPr>
              <a:t> : accueil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fr-FR" sz="1800" b="0" dirty="0">
              <a:latin typeface="Arial" pitchFamily="18"/>
              <a:ea typeface="Lucida Sans Unicode" pitchFamily="2"/>
              <a:cs typeface="Mangal" pitchFamily="2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latin typeface="Arial" pitchFamily="18"/>
                <a:ea typeface="Lucida Sans Unicode" pitchFamily="2"/>
                <a:cs typeface="Mangal" pitchFamily="2"/>
              </a:rPr>
              <a:t>Sages-femmes</a:t>
            </a:r>
            <a:r>
              <a:rPr lang="fr-FR" sz="1800" b="0" dirty="0">
                <a:latin typeface="Arial" pitchFamily="18"/>
                <a:ea typeface="Lucida Sans Unicode" pitchFamily="2"/>
                <a:cs typeface="Mangal" pitchFamily="2"/>
              </a:rPr>
              <a:t>: MAD sur APN, carnet de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0" dirty="0">
                <a:latin typeface="Arial" pitchFamily="18"/>
                <a:ea typeface="Lucida Sans Unicode" pitchFamily="2"/>
                <a:cs typeface="Mangal" pitchFamily="2"/>
              </a:rPr>
              <a:t> maternité, consultation, entretien du 4ème mois,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0" dirty="0">
                <a:latin typeface="Arial" pitchFamily="18"/>
                <a:ea typeface="Lucida Sans Unicode" pitchFamily="2"/>
                <a:cs typeface="Mangal" pitchFamily="2"/>
              </a:rPr>
              <a:t>VAD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latin typeface="Arial" pitchFamily="18"/>
                <a:ea typeface="Lucida Sans Unicode" pitchFamily="2"/>
                <a:cs typeface="Mangal" pitchFamily="2"/>
              </a:rPr>
              <a:t>Médecins de PF</a:t>
            </a:r>
            <a:r>
              <a:rPr lang="fr-FR" sz="1800" b="0" dirty="0">
                <a:latin typeface="Arial" pitchFamily="18"/>
                <a:ea typeface="Lucida Sans Unicode" pitchFamily="2"/>
                <a:cs typeface="Mangal" pitchFamily="2"/>
              </a:rPr>
              <a:t> : consultation</a:t>
            </a:r>
          </a:p>
        </p:txBody>
      </p:sp>
      <p:pic>
        <p:nvPicPr>
          <p:cNvPr id="5131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57563"/>
            <a:ext cx="40195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5"/>
          <p:cNvSpPr txBox="1">
            <a:spLocks noChangeArrowheads="1"/>
          </p:cNvSpPr>
          <p:nvPr/>
        </p:nvSpPr>
        <p:spPr bwMode="auto">
          <a:xfrm>
            <a:off x="174625" y="6602413"/>
            <a:ext cx="88201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	3/DESF</a:t>
            </a:r>
          </a:p>
        </p:txBody>
      </p:sp>
      <p:sp>
        <p:nvSpPr>
          <p:cNvPr id="6147" name="Text Box 27"/>
          <p:cNvSpPr txBox="1">
            <a:spLocks noChangeArrowheads="1"/>
          </p:cNvSpPr>
          <p:nvPr/>
        </p:nvSpPr>
        <p:spPr bwMode="auto">
          <a:xfrm>
            <a:off x="395288" y="487363"/>
            <a:ext cx="5329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fr-FR" altLang="fr-FR" sz="4000" b="0"/>
              <a:t>Consultations médicales</a:t>
            </a:r>
            <a:endParaRPr lang="fr-FR" altLang="fr-FR" sz="4000" b="0">
              <a:solidFill>
                <a:srgbClr val="5F5F5F"/>
              </a:solidFill>
              <a:latin typeface="DIN-Regular" pitchFamily="50" charset="0"/>
            </a:endParaRPr>
          </a:p>
        </p:txBody>
      </p:sp>
      <p:pic>
        <p:nvPicPr>
          <p:cNvPr id="6148" name="Picture 29" descr="Val_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3789363"/>
            <a:ext cx="44338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Bulle ronde 4"/>
          <p:cNvSpPr>
            <a:spLocks noChangeArrowheads="1"/>
          </p:cNvSpPr>
          <p:nvPr/>
        </p:nvSpPr>
        <p:spPr bwMode="auto">
          <a:xfrm>
            <a:off x="4609306" y="2017713"/>
            <a:ext cx="3843338" cy="2232025"/>
          </a:xfrm>
          <a:prstGeom prst="wedgeEllipseCallout">
            <a:avLst>
              <a:gd name="adj1" fmla="val -20833"/>
              <a:gd name="adj2" fmla="val 62500"/>
            </a:avLst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800" dirty="0" smtClean="0"/>
              <a:t>Secrétaires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800" dirty="0" smtClean="0"/>
              <a:t>Puéricultrices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fr-FR" altLang="fr-FR" sz="1800" dirty="0" smtClean="0"/>
              <a:t>Médecins de Protection infantile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179388" y="6511925"/>
            <a:ext cx="882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	4/DESF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 rot="10800000" flipV="1">
            <a:off x="169863" y="0"/>
            <a:ext cx="66960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FR" altLang="fr-FR" sz="4000" b="0"/>
              <a:t>Conseils de puériculture</a:t>
            </a:r>
          </a:p>
          <a:p>
            <a:pPr>
              <a:spcBef>
                <a:spcPct val="20000"/>
              </a:spcBef>
            </a:pPr>
            <a:r>
              <a:rPr lang="fr-FR" altLang="fr-FR" sz="4000" b="0"/>
              <a:t>et soutien à la parentalité</a:t>
            </a:r>
            <a:endParaRPr lang="fr-FR" altLang="fr-FR" sz="4000" b="0">
              <a:solidFill>
                <a:srgbClr val="5F5F5F"/>
              </a:solidFill>
              <a:latin typeface="DIN-Regular" pitchFamily="50" charset="0"/>
            </a:endParaRPr>
          </a:p>
        </p:txBody>
      </p:sp>
      <p:pic>
        <p:nvPicPr>
          <p:cNvPr id="7172" name="Picture 12" descr="Val_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43100"/>
            <a:ext cx="4468813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Bulle ronde 3"/>
          <p:cNvSpPr>
            <a:spLocks noChangeArrowheads="1"/>
          </p:cNvSpPr>
          <p:nvPr/>
        </p:nvSpPr>
        <p:spPr bwMode="auto">
          <a:xfrm>
            <a:off x="5114925" y="1954213"/>
            <a:ext cx="4029075" cy="3706812"/>
          </a:xfrm>
          <a:prstGeom prst="wedgeEllipse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altLang="fr-FR" sz="1600"/>
              <a:t>Secrétaires </a:t>
            </a:r>
            <a:r>
              <a:rPr lang="fr-FR" altLang="fr-FR" sz="1600" b="0"/>
              <a:t>: accueil</a:t>
            </a:r>
          </a:p>
          <a:p>
            <a:r>
              <a:rPr lang="fr-FR" altLang="fr-FR" sz="1600"/>
              <a:t>Puéricultrices </a:t>
            </a:r>
            <a:r>
              <a:rPr lang="fr-FR" altLang="fr-FR" sz="1600" b="0"/>
              <a:t>: au centre PMI et à domicile,</a:t>
            </a:r>
          </a:p>
          <a:p>
            <a:r>
              <a:rPr lang="fr-FR" altLang="fr-FR" sz="1600" b="0"/>
              <a:t>massages bébé, portage, allaitement...</a:t>
            </a:r>
          </a:p>
          <a:p>
            <a:r>
              <a:rPr lang="fr-FR" altLang="fr-FR" sz="1600"/>
              <a:t>Médecins </a:t>
            </a:r>
            <a:r>
              <a:rPr lang="fr-FR" altLang="fr-FR" sz="1600" b="0"/>
              <a:t>: consultations</a:t>
            </a:r>
          </a:p>
          <a:p>
            <a:r>
              <a:rPr lang="fr-FR" altLang="fr-FR" sz="1600"/>
              <a:t>Psychologues </a:t>
            </a:r>
            <a:r>
              <a:rPr lang="fr-FR" altLang="fr-FR" sz="1600" b="0"/>
              <a:t>: entretiens</a:t>
            </a:r>
          </a:p>
          <a:p>
            <a:r>
              <a:rPr lang="fr-FR" altLang="fr-FR" sz="1600"/>
              <a:t>Consultante en lactation</a:t>
            </a:r>
          </a:p>
          <a:p>
            <a:r>
              <a:rPr lang="fr-FR" altLang="fr-FR" sz="1600"/>
              <a:t>Sage femme </a:t>
            </a:r>
            <a:r>
              <a:rPr lang="fr-FR" altLang="fr-FR" sz="1600" b="0"/>
              <a:t>: groupe de parole</a:t>
            </a:r>
          </a:p>
          <a:p>
            <a:r>
              <a:rPr lang="fr-FR" altLang="fr-FR" sz="1600"/>
              <a:t>Conseillère conjugale et familiale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4"/>
          <p:cNvSpPr txBox="1">
            <a:spLocks noChangeArrowheads="1"/>
          </p:cNvSpPr>
          <p:nvPr/>
        </p:nvSpPr>
        <p:spPr bwMode="auto">
          <a:xfrm>
            <a:off x="323850" y="6597650"/>
            <a:ext cx="882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5/DESF</a:t>
            </a:r>
          </a:p>
        </p:txBody>
      </p:sp>
      <p:pic>
        <p:nvPicPr>
          <p:cNvPr id="8195" name="Picture 38" descr="Val_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34925" y="71438"/>
            <a:ext cx="71643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4000" b="0" dirty="0">
                <a:latin typeface="ArialMT"/>
              </a:rPr>
              <a:t>Modes d'accueil :</a:t>
            </a:r>
          </a:p>
          <a:p>
            <a:r>
              <a:rPr lang="fr-FR" altLang="fr-FR" sz="4000" b="0" dirty="0">
                <a:latin typeface="ArialMT"/>
              </a:rPr>
              <a:t>assistantes maternelles </a:t>
            </a:r>
            <a:r>
              <a:rPr lang="fr-FR" altLang="fr-FR" sz="4000" b="0" dirty="0" smtClean="0">
                <a:latin typeface="ArialMT"/>
              </a:rPr>
              <a:t>et		structures</a:t>
            </a:r>
          </a:p>
          <a:p>
            <a:endParaRPr lang="fr-FR" altLang="fr-FR" dirty="0"/>
          </a:p>
        </p:txBody>
      </p:sp>
      <p:pic>
        <p:nvPicPr>
          <p:cNvPr id="8197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027363"/>
            <a:ext cx="52578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5507038" y="2228850"/>
            <a:ext cx="3384550" cy="3816350"/>
          </a:xfrm>
          <a:prstGeom prst="rect">
            <a:avLst/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altLang="fr-FR" sz="1600">
                <a:latin typeface="Arial-BoldMT"/>
              </a:rPr>
              <a:t>assistantes maternelles</a:t>
            </a:r>
          </a:p>
          <a:p>
            <a:r>
              <a:rPr lang="fr-FR" altLang="fr-FR" sz="1600">
                <a:latin typeface="Arial-BoldMT"/>
              </a:rPr>
              <a:t>et structures:</a:t>
            </a:r>
          </a:p>
          <a:p>
            <a:endParaRPr lang="fr-FR" altLang="fr-FR" sz="1600">
              <a:latin typeface="Arial-BoldMT"/>
            </a:endParaRPr>
          </a:p>
          <a:p>
            <a:endParaRPr lang="fr-FR" altLang="fr-FR" sz="1600">
              <a:latin typeface="Arial-BoldMT"/>
            </a:endParaRPr>
          </a:p>
          <a:p>
            <a:r>
              <a:rPr lang="fr-FR" altLang="fr-FR" sz="1600">
                <a:latin typeface="Arial-BoldMT"/>
              </a:rPr>
              <a:t>Secrétaire de l'unité </a:t>
            </a:r>
            <a:r>
              <a:rPr lang="fr-FR" altLang="fr-FR" sz="1600" b="0">
                <a:latin typeface="ArialMT"/>
              </a:rPr>
              <a:t>: accueil</a:t>
            </a:r>
          </a:p>
          <a:p>
            <a:r>
              <a:rPr lang="fr-FR" altLang="fr-FR" sz="1600">
                <a:latin typeface="Arial-BoldMT"/>
              </a:rPr>
              <a:t>Puéricultrices </a:t>
            </a:r>
            <a:r>
              <a:rPr lang="fr-FR" altLang="fr-FR" sz="1600" b="0">
                <a:latin typeface="ArialMT"/>
              </a:rPr>
              <a:t>: agrément, visites</a:t>
            </a:r>
          </a:p>
          <a:p>
            <a:r>
              <a:rPr lang="fr-FR" altLang="fr-FR" sz="1600" b="0">
                <a:latin typeface="ArialMT"/>
              </a:rPr>
              <a:t>de suivi, conseils, contrôle,</a:t>
            </a:r>
          </a:p>
          <a:p>
            <a:r>
              <a:rPr lang="fr-FR" altLang="fr-FR" sz="1600" b="0">
                <a:latin typeface="ArialMT"/>
              </a:rPr>
              <a:t>actions collectives</a:t>
            </a:r>
          </a:p>
          <a:p>
            <a:endParaRPr lang="fr-FR" altLang="fr-FR" sz="1600" b="0">
              <a:latin typeface="ArialMT"/>
            </a:endParaRPr>
          </a:p>
          <a:p>
            <a:r>
              <a:rPr lang="fr-FR" altLang="fr-FR" sz="1600">
                <a:latin typeface="Arial-BoldMT"/>
              </a:rPr>
              <a:t>Puéricultrices cadre de santé :</a:t>
            </a:r>
          </a:p>
          <a:p>
            <a:r>
              <a:rPr lang="fr-FR" altLang="fr-FR" sz="1600" b="0">
                <a:latin typeface="ArialMT"/>
              </a:rPr>
              <a:t>Suivi administratif des dossiers</a:t>
            </a:r>
          </a:p>
          <a:p>
            <a:r>
              <a:rPr lang="fr-FR" altLang="fr-FR" sz="1600" b="0">
                <a:latin typeface="ArialMT"/>
              </a:rPr>
              <a:t>et soutien technique</a:t>
            </a:r>
          </a:p>
          <a:p>
            <a:r>
              <a:rPr lang="fr-FR" altLang="fr-FR" sz="1600" b="0">
                <a:latin typeface="ArialMT"/>
              </a:rPr>
              <a:t>des professionnelles</a:t>
            </a:r>
          </a:p>
          <a:p>
            <a:endParaRPr lang="fr-FR" altLang="fr-F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323850" y="6597650"/>
            <a:ext cx="882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6/DESF</a:t>
            </a:r>
          </a:p>
        </p:txBody>
      </p:sp>
      <p:pic>
        <p:nvPicPr>
          <p:cNvPr id="9219" name="Picture 11" descr="Val_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71438" y="14288"/>
            <a:ext cx="70929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4000" b="0">
                <a:latin typeface="ArialMT"/>
              </a:rPr>
              <a:t>Dépistages en école maternelle</a:t>
            </a:r>
          </a:p>
          <a:p>
            <a:r>
              <a:rPr lang="fr-FR" altLang="fr-FR" sz="4000" b="0">
                <a:latin typeface="ArialMT"/>
              </a:rPr>
              <a:t>	pour les enfants de ¾ ans</a:t>
            </a:r>
            <a:endParaRPr lang="fr-FR" altLang="fr-FR" sz="4000"/>
          </a:p>
        </p:txBody>
      </p:sp>
      <p:pic>
        <p:nvPicPr>
          <p:cNvPr id="9221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3" y="1858963"/>
            <a:ext cx="8042275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Organigramme : Préparation 3"/>
          <p:cNvSpPr>
            <a:spLocks noChangeArrowheads="1"/>
          </p:cNvSpPr>
          <p:nvPr/>
        </p:nvSpPr>
        <p:spPr bwMode="auto">
          <a:xfrm>
            <a:off x="2357438" y="2062163"/>
            <a:ext cx="936625" cy="863600"/>
          </a:xfrm>
          <a:prstGeom prst="flowChartPreparation">
            <a:avLst/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 sz="1400" b="0"/>
          </a:p>
          <a:p>
            <a:pPr eaLnBrk="1" hangingPunct="1"/>
            <a:r>
              <a:rPr lang="fr-FR" altLang="fr-FR" sz="1400" b="0"/>
              <a:t>OPH</a:t>
            </a:r>
            <a:endParaRPr lang="fr-FR" altLang="fr-FR" sz="1400"/>
          </a:p>
        </p:txBody>
      </p:sp>
      <p:sp>
        <p:nvSpPr>
          <p:cNvPr id="9223" name="Organigramme : Préparation 4"/>
          <p:cNvSpPr>
            <a:spLocks noChangeArrowheads="1"/>
          </p:cNvSpPr>
          <p:nvPr/>
        </p:nvSpPr>
        <p:spPr bwMode="auto">
          <a:xfrm>
            <a:off x="5253038" y="2127250"/>
            <a:ext cx="1079500" cy="792163"/>
          </a:xfrm>
          <a:prstGeom prst="flowChartPreparation">
            <a:avLst/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fr-FR" altLang="fr-FR" sz="1600" b="0"/>
          </a:p>
          <a:p>
            <a:pPr algn="r" eaLnBrk="1" hangingPunct="1"/>
            <a:r>
              <a:rPr lang="fr-FR" altLang="fr-FR" sz="1600" b="0"/>
              <a:t>ORL</a:t>
            </a:r>
            <a:endParaRPr lang="fr-FR" altLang="fr-FR" sz="1600"/>
          </a:p>
        </p:txBody>
      </p:sp>
      <p:sp>
        <p:nvSpPr>
          <p:cNvPr id="9224" name="Triangle isocèle 5"/>
          <p:cNvSpPr>
            <a:spLocks noChangeArrowheads="1"/>
          </p:cNvSpPr>
          <p:nvPr/>
        </p:nvSpPr>
        <p:spPr bwMode="auto">
          <a:xfrm>
            <a:off x="3432175" y="2670175"/>
            <a:ext cx="1617663" cy="914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400" b="0"/>
              <a:t>Vaccins</a:t>
            </a:r>
            <a:endParaRPr lang="fr-FR" altLang="fr-FR" sz="1400"/>
          </a:p>
        </p:txBody>
      </p:sp>
      <p:sp>
        <p:nvSpPr>
          <p:cNvPr id="9225" name="Ellipse 6"/>
          <p:cNvSpPr>
            <a:spLocks noChangeArrowheads="1"/>
          </p:cNvSpPr>
          <p:nvPr/>
        </p:nvSpPr>
        <p:spPr bwMode="auto">
          <a:xfrm>
            <a:off x="3606800" y="4125913"/>
            <a:ext cx="1544638" cy="649287"/>
          </a:xfrm>
          <a:prstGeom prst="ellipse">
            <a:avLst/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r-FR" altLang="fr-FR" sz="1400" b="0"/>
              <a:t>Poids /Taille</a:t>
            </a:r>
            <a:endParaRPr lang="fr-FR" altLang="fr-FR" sz="1400"/>
          </a:p>
        </p:txBody>
      </p:sp>
      <p:sp>
        <p:nvSpPr>
          <p:cNvPr id="9226" name="Pentagone régulier 7"/>
          <p:cNvSpPr>
            <a:spLocks noChangeArrowheads="1"/>
          </p:cNvSpPr>
          <p:nvPr/>
        </p:nvSpPr>
        <p:spPr bwMode="auto">
          <a:xfrm>
            <a:off x="3775075" y="5316538"/>
            <a:ext cx="1414463" cy="647700"/>
          </a:xfrm>
          <a:prstGeom prst="pentagon">
            <a:avLst/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400" b="0"/>
              <a:t>Lan</a:t>
            </a:r>
            <a:r>
              <a:rPr lang="fr-FR" altLang="fr-FR" sz="1400" b="0" i="1"/>
              <a:t>g</a:t>
            </a:r>
            <a:r>
              <a:rPr lang="fr-FR" altLang="fr-FR" sz="1400" b="0"/>
              <a:t>age</a:t>
            </a:r>
            <a:endParaRPr lang="fr-FR" altLang="fr-FR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6"/>
          <p:cNvSpPr txBox="1">
            <a:spLocks noChangeArrowheads="1"/>
          </p:cNvSpPr>
          <p:nvPr/>
        </p:nvSpPr>
        <p:spPr bwMode="auto">
          <a:xfrm>
            <a:off x="323850" y="6613525"/>
            <a:ext cx="88201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	7/DESF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050925" y="233363"/>
            <a:ext cx="4454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4000" b="0">
                <a:latin typeface="ArialMT"/>
              </a:rPr>
              <a:t>Les Adolescents</a:t>
            </a:r>
            <a:endParaRPr lang="fr-FR" altLang="fr-FR" sz="4000"/>
          </a:p>
        </p:txBody>
      </p:sp>
      <p:pic>
        <p:nvPicPr>
          <p:cNvPr id="10247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44675"/>
            <a:ext cx="53181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uble flèche horizontale 1"/>
          <p:cNvSpPr>
            <a:spLocks noChangeArrowheads="1"/>
          </p:cNvSpPr>
          <p:nvPr/>
        </p:nvSpPr>
        <p:spPr bwMode="auto">
          <a:xfrm>
            <a:off x="6192838" y="1674813"/>
            <a:ext cx="2374900" cy="746125"/>
          </a:xfrm>
          <a:prstGeom prst="leftRightArrow">
            <a:avLst>
              <a:gd name="adj1" fmla="val 50000"/>
              <a:gd name="adj2" fmla="val 49985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600"/>
              <a:t>Secrétaires : accueil</a:t>
            </a:r>
          </a:p>
        </p:txBody>
      </p:sp>
      <p:sp>
        <p:nvSpPr>
          <p:cNvPr id="3" name="Double flèche horizontale 2"/>
          <p:cNvSpPr>
            <a:spLocks noChangeArrowheads="1"/>
          </p:cNvSpPr>
          <p:nvPr/>
        </p:nvSpPr>
        <p:spPr bwMode="auto">
          <a:xfrm>
            <a:off x="5124450" y="2647950"/>
            <a:ext cx="4019550" cy="1782763"/>
          </a:xfrm>
          <a:prstGeom prst="leftRightArrow">
            <a:avLst>
              <a:gd name="adj1" fmla="val 50000"/>
              <a:gd name="adj2" fmla="val 49979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600"/>
              <a:t>Sage-femme: suivi, contraception, actions collectives vie affective et sexuelle</a:t>
            </a:r>
          </a:p>
        </p:txBody>
      </p:sp>
      <p:sp>
        <p:nvSpPr>
          <p:cNvPr id="4" name="Double flèche horizontale 3"/>
          <p:cNvSpPr>
            <a:spLocks noChangeArrowheads="1"/>
          </p:cNvSpPr>
          <p:nvPr/>
        </p:nvSpPr>
        <p:spPr bwMode="auto">
          <a:xfrm>
            <a:off x="5795963" y="4525963"/>
            <a:ext cx="3348037" cy="719137"/>
          </a:xfrm>
          <a:prstGeom prst="leftRightArrow">
            <a:avLst>
              <a:gd name="adj1" fmla="val 50000"/>
              <a:gd name="adj2" fmla="val 50070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600" b="0"/>
              <a:t>Médecin : suivi</a:t>
            </a:r>
            <a:r>
              <a:rPr lang="fr-FR" altLang="fr-FR" sz="1600"/>
              <a:t>, contraception</a:t>
            </a:r>
          </a:p>
        </p:txBody>
      </p:sp>
      <p:sp>
        <p:nvSpPr>
          <p:cNvPr id="5" name="Double flèche horizontale 4"/>
          <p:cNvSpPr>
            <a:spLocks noChangeArrowheads="1"/>
          </p:cNvSpPr>
          <p:nvPr/>
        </p:nvSpPr>
        <p:spPr bwMode="auto">
          <a:xfrm>
            <a:off x="5508625" y="5503863"/>
            <a:ext cx="3351213" cy="576262"/>
          </a:xfrm>
          <a:prstGeom prst="left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600" b="0"/>
              <a:t>  Conseillère conjugale et familiale</a:t>
            </a:r>
            <a:endParaRPr lang="fr-FR" altLang="fr-FR" sz="1600"/>
          </a:p>
        </p:txBody>
      </p:sp>
      <p:pic>
        <p:nvPicPr>
          <p:cNvPr id="10249" name="Picture 11" descr="Val_qu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323850" y="6597650"/>
            <a:ext cx="882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	8/DESF</a:t>
            </a:r>
          </a:p>
        </p:txBody>
      </p:sp>
      <p:pic>
        <p:nvPicPr>
          <p:cNvPr id="11267" name="Picture 13" descr="Val_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684213" y="404813"/>
            <a:ext cx="4973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4000" b="0">
                <a:latin typeface="ArialMT"/>
              </a:rPr>
              <a:t>Planification familiale</a:t>
            </a:r>
            <a:endParaRPr lang="fr-FR" altLang="fr-FR" sz="40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450975"/>
            <a:ext cx="297338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305300"/>
            <a:ext cx="30210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à quatre pointes 4"/>
          <p:cNvSpPr/>
          <p:nvPr/>
        </p:nvSpPr>
        <p:spPr bwMode="auto">
          <a:xfrm>
            <a:off x="3635375" y="1441450"/>
            <a:ext cx="5402263" cy="2055813"/>
          </a:xfrm>
          <a:prstGeom prst="quadArrow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sz="1600" b="0" dirty="0"/>
              <a:t>Secrétaires, sage-femme, médecin, Conseillère conjugale</a:t>
            </a:r>
            <a:endParaRPr lang="fr-FR" sz="1600" dirty="0"/>
          </a:p>
        </p:txBody>
      </p:sp>
      <p:sp>
        <p:nvSpPr>
          <p:cNvPr id="6" name="Flèche à quatre pointes 5"/>
          <p:cNvSpPr/>
          <p:nvPr/>
        </p:nvSpPr>
        <p:spPr bwMode="auto">
          <a:xfrm>
            <a:off x="4137025" y="4305300"/>
            <a:ext cx="4732338" cy="1876425"/>
          </a:xfrm>
          <a:prstGeom prst="quadArrow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r>
              <a:rPr lang="fr-FR" sz="1600" b="0" dirty="0"/>
              <a:t>             Conseillère conjugale et familiale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323850" y="6597650"/>
            <a:ext cx="8820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1000" b="0">
                <a:solidFill>
                  <a:srgbClr val="5F5F5F"/>
                </a:solidFill>
                <a:latin typeface="Arial Unicode MS" pitchFamily="34" charset="-128"/>
              </a:rPr>
              <a:t>								9/DESF</a:t>
            </a:r>
          </a:p>
        </p:txBody>
      </p:sp>
      <p:pic>
        <p:nvPicPr>
          <p:cNvPr id="12291" name="Picture 14" descr="P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198813"/>
            <a:ext cx="3917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8" descr="Val_qu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60350"/>
            <a:ext cx="16954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539750" y="512763"/>
            <a:ext cx="5973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4000" b="0">
                <a:latin typeface="ArialMT"/>
              </a:rPr>
              <a:t>Grossesses non désirées</a:t>
            </a:r>
            <a:endParaRPr lang="fr-FR" altLang="fr-FR" sz="4000"/>
          </a:p>
        </p:txBody>
      </p:sp>
      <p:pic>
        <p:nvPicPr>
          <p:cNvPr id="12294" name="Imag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989138"/>
            <a:ext cx="273367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4189413" y="3198813"/>
            <a:ext cx="8620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800"/>
              <a:t>IVG</a:t>
            </a: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6402388" y="1773238"/>
            <a:ext cx="2057400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000"/>
              <a:t>IVG médicamenteuse</a:t>
            </a:r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6516688" y="4508500"/>
            <a:ext cx="1800225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2000"/>
              <a:t>IVG </a:t>
            </a:r>
          </a:p>
          <a:p>
            <a:pPr eaLnBrk="1" hangingPunct="1"/>
            <a:r>
              <a:rPr lang="fr-FR" altLang="fr-FR" sz="2000"/>
              <a:t>classique</a:t>
            </a:r>
          </a:p>
        </p:txBody>
      </p:sp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1331913" y="4959350"/>
            <a:ext cx="33845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6E8FF"/>
              </a:gs>
              <a:gs pos="50000">
                <a:srgbClr val="B6EEFF"/>
              </a:gs>
              <a:gs pos="100000">
                <a:srgbClr val="DBF6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1800"/>
              <a:t>Médecin, Sages-femmes,</a:t>
            </a:r>
          </a:p>
          <a:p>
            <a:pPr eaLnBrk="1" hangingPunct="1"/>
            <a:r>
              <a:rPr lang="fr-FR" altLang="fr-FR" sz="1800"/>
              <a:t>Conseillère conjugale et familiale, Secrétaires</a:t>
            </a:r>
          </a:p>
        </p:txBody>
      </p:sp>
      <p:cxnSp>
        <p:nvCxnSpPr>
          <p:cNvPr id="12299" name="Connecteur droit avec flèche 8"/>
          <p:cNvCxnSpPr>
            <a:cxnSpLocks noChangeShapeType="1"/>
          </p:cNvCxnSpPr>
          <p:nvPr/>
        </p:nvCxnSpPr>
        <p:spPr bwMode="auto">
          <a:xfrm flipV="1">
            <a:off x="5051425" y="2636838"/>
            <a:ext cx="1350963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300" name="Connecteur droit avec flèche 10"/>
          <p:cNvCxnSpPr>
            <a:cxnSpLocks noChangeShapeType="1"/>
          </p:cNvCxnSpPr>
          <p:nvPr/>
        </p:nvCxnSpPr>
        <p:spPr bwMode="auto">
          <a:xfrm>
            <a:off x="5051425" y="3789363"/>
            <a:ext cx="1350963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198</Words>
  <Application>Microsoft Office PowerPoint</Application>
  <PresentationFormat>Affichage à l'écran (4:3)</PresentationFormat>
  <Paragraphs>85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Arial Unicode MS</vt:lpstr>
      <vt:lpstr>Microsoft YaHei</vt:lpstr>
      <vt:lpstr>Arial</vt:lpstr>
      <vt:lpstr>Arial-BoldMT</vt:lpstr>
      <vt:lpstr>ArialMT</vt:lpstr>
      <vt:lpstr>Calibri</vt:lpstr>
      <vt:lpstr>DIN-Black</vt:lpstr>
      <vt:lpstr>DIN-Regular</vt:lpstr>
      <vt:lpstr>Lucida Sans Unicode</vt:lpstr>
      <vt:lpstr>Mangal</vt:lpstr>
      <vt:lpstr>Tahoma</vt:lpstr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CGVO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CGVO</dc:creator>
  <cp:lastModifiedBy>DUFOND CLAIRE</cp:lastModifiedBy>
  <cp:revision>86</cp:revision>
  <dcterms:created xsi:type="dcterms:W3CDTF">2013-10-08T13:16:17Z</dcterms:created>
  <dcterms:modified xsi:type="dcterms:W3CDTF">2021-09-30T14:21:59Z</dcterms:modified>
</cp:coreProperties>
</file>