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7" r:id="rId2"/>
    <p:sldId id="258" r:id="rId3"/>
    <p:sldId id="259" r:id="rId4"/>
    <p:sldId id="274" r:id="rId5"/>
    <p:sldId id="260" r:id="rId6"/>
    <p:sldId id="273" r:id="rId7"/>
    <p:sldId id="257" r:id="rId8"/>
    <p:sldId id="269" r:id="rId9"/>
    <p:sldId id="270" r:id="rId10"/>
    <p:sldId id="271" r:id="rId11"/>
    <p:sldId id="272" r:id="rId12"/>
    <p:sldId id="275" r:id="rId13"/>
  </p:sldIdLst>
  <p:sldSz cx="9144000" cy="6858000" type="screen4x3"/>
  <p:notesSz cx="7099300" cy="10234613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4D4D4D"/>
    <a:srgbClr val="292929"/>
    <a:srgbClr val="333300"/>
    <a:srgbClr val="660033"/>
    <a:srgbClr val="FFCC99"/>
    <a:srgbClr val="333333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7008" autoAdjust="0"/>
    <p:restoredTop sz="86420" autoAdjust="0"/>
  </p:normalViewPr>
  <p:slideViewPr>
    <p:cSldViewPr>
      <p:cViewPr varScale="1">
        <p:scale>
          <a:sx n="74" d="100"/>
          <a:sy n="74" d="100"/>
        </p:scale>
        <p:origin x="171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2B4D9EA-80E0-42D3-B3F2-E411CF1E22F5}" type="datetimeFigureOut">
              <a:rPr lang="fr-FR"/>
              <a:pPr>
                <a:defRPr/>
              </a:pPr>
              <a:t>30/09/2021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613" y="4926013"/>
            <a:ext cx="5680075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B352BBF-25B1-4DF4-8AA6-06CC58D7A097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66108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ce réservé du numéro de diapositive 6"/>
          <p:cNvSpPr txBox="1">
            <a:spLocks noChangeArrowheads="1"/>
          </p:cNvSpPr>
          <p:nvPr/>
        </p:nvSpPr>
        <p:spPr bwMode="auto">
          <a:xfrm>
            <a:off x="4278313" y="10156825"/>
            <a:ext cx="3281362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algn="r"/>
            <a:fld id="{153BE3F2-0912-48ED-9E6E-C43A51E92F01}" type="slidenum">
              <a:rPr lang="fr-FR" altLang="fr-FR" sz="1400" b="0">
                <a:solidFill>
                  <a:srgbClr val="000000"/>
                </a:solidFill>
                <a:ea typeface="Lucida Sans Unicode" pitchFamily="34" charset="0"/>
                <a:cs typeface="Tahoma" pitchFamily="34" charset="0"/>
              </a:rPr>
              <a:pPr algn="r"/>
              <a:t>1</a:t>
            </a:fld>
            <a:endParaRPr lang="fr-FR" altLang="fr-FR" sz="1400" b="0">
              <a:solidFill>
                <a:srgbClr val="000000"/>
              </a:solidFill>
              <a:ea typeface="Lucida Sans Unicode" pitchFamily="34" charset="0"/>
              <a:cs typeface="Tahoma" pitchFamily="34" charset="0"/>
            </a:endParaRPr>
          </a:p>
        </p:txBody>
      </p:sp>
      <p:sp>
        <p:nvSpPr>
          <p:cNvPr id="4099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09663" y="812800"/>
            <a:ext cx="5343525" cy="4008438"/>
          </a:xfrm>
          <a:solidFill>
            <a:srgbClr val="5B9BD5"/>
          </a:solidFill>
          <a:ln w="25402">
            <a:solidFill>
              <a:srgbClr val="41719C"/>
            </a:solidFill>
            <a:miter lim="800000"/>
            <a:headEnd/>
            <a:tailEnd/>
          </a:ln>
        </p:spPr>
      </p:sp>
      <p:sp>
        <p:nvSpPr>
          <p:cNvPr id="4100" name="Espace réservé des commentaires 2"/>
          <p:cNvSpPr>
            <a:spLocks noGrp="1"/>
          </p:cNvSpPr>
          <p:nvPr>
            <p:ph type="body" sz="quarter" idx="1"/>
          </p:nvPr>
        </p:nvSpPr>
        <p:spPr bwMode="auto">
          <a:xfrm>
            <a:off x="755650" y="5078413"/>
            <a:ext cx="6046788" cy="4810125"/>
          </a:xfrm>
          <a:noFill/>
        </p:spPr>
        <p:txBody>
          <a:bodyPr wrap="squar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832955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7BA1DF-9AE7-4272-AD73-377DC74766B1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9761D3-8C6D-4EBB-97FA-49D6514C782A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4DC773-576D-4D30-9118-237EC9DC89AE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3EDE78-BC30-4D7B-829C-55488EBC1415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BF62C9-AC4F-4D0D-81E7-AFDBC3375A92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C870D4-8FB3-4949-8C3C-0522C27C4154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05A8BF-2C76-4138-8FD1-1A39D73CAB72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205F74-0DE1-46B7-A047-85D916E71272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5F914F-B88F-4630-A18C-06A37CFE47C0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4A023E-1C0B-4BB6-91E2-47D51BA12C55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0070A3-831B-44B4-9351-DCAD7B0AAFE2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 du masque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fld id="{0A6D0931-586D-4984-ACF0-0FC791A0F555}" type="slidenum">
              <a:rPr lang="fr-FR" altLang="fr-FR"/>
              <a:pPr/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e libre 1"/>
          <p:cNvSpPr/>
          <p:nvPr/>
        </p:nvSpPr>
        <p:spPr>
          <a:xfrm>
            <a:off x="77788" y="101600"/>
            <a:ext cx="425450" cy="6221413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solidFill>
            <a:srgbClr val="E81D18"/>
          </a:solidFill>
          <a:ln cap="flat">
            <a:noFill/>
            <a:prstDash val="solid"/>
          </a:ln>
        </p:spPr>
        <p:txBody>
          <a:bodyPr wrap="none" lIns="81641" tIns="42450" rIns="81641" bIns="42450" anchor="ctr" compatLnSpc="0"/>
          <a:lstStyle/>
          <a:p>
            <a:pPr defTabSz="829452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633" b="0" kern="0">
              <a:solidFill>
                <a:srgbClr val="000000"/>
              </a:solidFill>
              <a:latin typeface="Arial" pitchFamily="18"/>
              <a:ea typeface="Lucida Sans Unicode" pitchFamily="2"/>
              <a:cs typeface="Mangal" pitchFamily="2"/>
            </a:endParaRPr>
          </a:p>
        </p:txBody>
      </p:sp>
      <p:sp>
        <p:nvSpPr>
          <p:cNvPr id="3" name="Forme libre 2"/>
          <p:cNvSpPr/>
          <p:nvPr/>
        </p:nvSpPr>
        <p:spPr>
          <a:xfrm>
            <a:off x="522288" y="139700"/>
            <a:ext cx="8294687" cy="127158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wrap="none" lIns="81641" tIns="42450" rIns="81641" bIns="42450" anchor="ctr" compatLnSpc="0"/>
          <a:lstStyle/>
          <a:p>
            <a:pPr defTabSz="829452" fontAlgn="auto">
              <a:spcBef>
                <a:spcPts val="0"/>
              </a:spcBef>
              <a:spcAft>
                <a:spcPts val="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633" b="0" kern="0">
              <a:solidFill>
                <a:srgbClr val="000000"/>
              </a:solidFill>
              <a:latin typeface="Arial" pitchFamily="18"/>
              <a:ea typeface="Lucida Sans Unicode" pitchFamily="2"/>
              <a:cs typeface="Mangal" pitchFamily="2"/>
            </a:endParaRPr>
          </a:p>
        </p:txBody>
      </p:sp>
      <p:pic>
        <p:nvPicPr>
          <p:cNvPr id="3076" name="Image 3"/>
          <p:cNvPicPr>
            <a:picLocks noChangeAspect="1"/>
          </p:cNvPicPr>
          <p:nvPr/>
        </p:nvPicPr>
        <p:blipFill>
          <a:blip r:embed="rId3">
            <a:lum bright="-50000"/>
          </a:blip>
          <a:srcRect/>
          <a:stretch>
            <a:fillRect/>
          </a:stretch>
        </p:blipFill>
        <p:spPr bwMode="auto">
          <a:xfrm>
            <a:off x="6577013" y="338138"/>
            <a:ext cx="1536700" cy="8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rme libre 4"/>
          <p:cNvSpPr/>
          <p:nvPr/>
        </p:nvSpPr>
        <p:spPr>
          <a:xfrm>
            <a:off x="1470025" y="3414713"/>
            <a:ext cx="6988175" cy="1947862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 cap="flat">
            <a:noFill/>
            <a:prstDash val="solid"/>
          </a:ln>
        </p:spPr>
        <p:txBody>
          <a:bodyPr lIns="81641" tIns="42450" rIns="81641" bIns="42450" compatLnSpc="0">
            <a:spAutoFit/>
          </a:bodyPr>
          <a:lstStyle/>
          <a:p>
            <a:pPr defTabSz="829452" fontAlgn="auto" hangingPunct="1">
              <a:lnSpc>
                <a:spcPct val="80000"/>
              </a:lnSpc>
              <a:spcBef>
                <a:spcPts val="3969"/>
              </a:spcBef>
              <a:spcAft>
                <a:spcPts val="0"/>
              </a:spcAft>
              <a:tabLst>
                <a:tab pos="0" algn="l"/>
                <a:tab pos="407211" algn="l"/>
                <a:tab pos="814754" algn="l"/>
                <a:tab pos="1222297" algn="l"/>
                <a:tab pos="1629840" algn="l"/>
                <a:tab pos="2037383" algn="l"/>
                <a:tab pos="2444927" algn="l"/>
                <a:tab pos="2852469" algn="l"/>
                <a:tab pos="3260004" algn="l"/>
                <a:tab pos="3667547" algn="l"/>
                <a:tab pos="4075091" algn="l"/>
                <a:tab pos="4482633" algn="l"/>
                <a:tab pos="4890176" algn="l"/>
                <a:tab pos="5297719" algn="l"/>
                <a:tab pos="5705263" algn="l"/>
                <a:tab pos="6112805" algn="l"/>
                <a:tab pos="6520340" algn="l"/>
                <a:tab pos="6927883" algn="l"/>
                <a:tab pos="7335427" algn="l"/>
                <a:tab pos="7742969" algn="l"/>
                <a:tab pos="815051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6350" b="0" kern="0" dirty="0">
                <a:solidFill>
                  <a:srgbClr val="000000"/>
                </a:solidFill>
                <a:latin typeface="DIN-Black" pitchFamily="50"/>
                <a:ea typeface="Arial" pitchFamily="2"/>
                <a:cs typeface="Arial" pitchFamily="2"/>
              </a:rPr>
              <a:t>Le</a:t>
            </a:r>
            <a:r>
              <a:rPr lang="fr-FR" sz="6350" b="0" kern="0" dirty="0">
                <a:solidFill>
                  <a:srgbClr val="1C1C1C"/>
                </a:solidFill>
                <a:latin typeface="DIN-Black" pitchFamily="50"/>
                <a:ea typeface="Arial" pitchFamily="2"/>
                <a:cs typeface="Arial" pitchFamily="2"/>
              </a:rPr>
              <a:t>s Missions</a:t>
            </a:r>
          </a:p>
          <a:p>
            <a:pPr defTabSz="829452" fontAlgn="auto" hangingPunct="1">
              <a:lnSpc>
                <a:spcPct val="80000"/>
              </a:lnSpc>
              <a:spcBef>
                <a:spcPts val="3969"/>
              </a:spcBef>
              <a:spcAft>
                <a:spcPts val="0"/>
              </a:spcAft>
              <a:tabLst>
                <a:tab pos="0" algn="l"/>
                <a:tab pos="407211" algn="l"/>
                <a:tab pos="814754" algn="l"/>
                <a:tab pos="1222297" algn="l"/>
                <a:tab pos="1629840" algn="l"/>
                <a:tab pos="2037383" algn="l"/>
                <a:tab pos="2444927" algn="l"/>
                <a:tab pos="2852469" algn="l"/>
                <a:tab pos="3260004" algn="l"/>
                <a:tab pos="3667547" algn="l"/>
                <a:tab pos="4075091" algn="l"/>
                <a:tab pos="4482633" algn="l"/>
                <a:tab pos="4890176" algn="l"/>
                <a:tab pos="5297719" algn="l"/>
                <a:tab pos="5705263" algn="l"/>
                <a:tab pos="6112805" algn="l"/>
                <a:tab pos="6520340" algn="l"/>
                <a:tab pos="6927883" algn="l"/>
                <a:tab pos="7335427" algn="l"/>
                <a:tab pos="7742969" algn="l"/>
                <a:tab pos="815051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6350" b="0" kern="0" dirty="0">
                <a:solidFill>
                  <a:srgbClr val="1C1C1C"/>
                </a:solidFill>
                <a:latin typeface="DIN-Black" pitchFamily="50"/>
                <a:ea typeface="Arial" pitchFamily="2"/>
                <a:cs typeface="Arial" pitchFamily="2"/>
              </a:rPr>
              <a:t>de la PMI</a:t>
            </a:r>
          </a:p>
        </p:txBody>
      </p:sp>
      <p:sp>
        <p:nvSpPr>
          <p:cNvPr id="6" name="Forme libre 5"/>
          <p:cNvSpPr/>
          <p:nvPr/>
        </p:nvSpPr>
        <p:spPr>
          <a:xfrm>
            <a:off x="6323013" y="1508125"/>
            <a:ext cx="1993900" cy="80803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 cap="flat">
            <a:noFill/>
            <a:prstDash val="solid"/>
          </a:ln>
        </p:spPr>
        <p:txBody>
          <a:bodyPr lIns="81641" tIns="42450" rIns="81641" bIns="42450" anchorCtr="1" compatLnSpc="0">
            <a:spAutoFit/>
          </a:bodyPr>
          <a:lstStyle/>
          <a:p>
            <a:pPr algn="ctr" defTabSz="829452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07211" algn="l"/>
                <a:tab pos="814754" algn="l"/>
                <a:tab pos="1222297" algn="l"/>
                <a:tab pos="1629840" algn="l"/>
                <a:tab pos="2037383" algn="l"/>
                <a:tab pos="2444927" algn="l"/>
                <a:tab pos="2852469" algn="l"/>
                <a:tab pos="3260004" algn="l"/>
                <a:tab pos="3667547" algn="l"/>
                <a:tab pos="4075091" algn="l"/>
                <a:tab pos="4482633" algn="l"/>
                <a:tab pos="4890176" algn="l"/>
                <a:tab pos="5297719" algn="l"/>
                <a:tab pos="5705263" algn="l"/>
                <a:tab pos="6112805" algn="l"/>
                <a:tab pos="6520340" algn="l"/>
                <a:tab pos="6927883" algn="l"/>
                <a:tab pos="7335427" algn="l"/>
                <a:tab pos="7742969" algn="l"/>
                <a:tab pos="815051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14" b="0" kern="0">
                <a:solidFill>
                  <a:srgbClr val="000000"/>
                </a:solidFill>
                <a:latin typeface="DIN-Regular" pitchFamily="50"/>
                <a:ea typeface="Microsoft YaHei" pitchFamily="2"/>
                <a:cs typeface="Microsoft YaHei" pitchFamily="2"/>
              </a:rPr>
              <a:t>D</a:t>
            </a:r>
            <a:r>
              <a:rPr lang="fr-FR" sz="1814" b="0" kern="0">
                <a:solidFill>
                  <a:srgbClr val="FF0000"/>
                </a:solidFill>
                <a:latin typeface="DIN-Regular" pitchFamily="50"/>
                <a:ea typeface="Microsoft YaHei" pitchFamily="2"/>
                <a:cs typeface="Microsoft YaHei" pitchFamily="2"/>
              </a:rPr>
              <a:t>irection</a:t>
            </a:r>
          </a:p>
          <a:p>
            <a:pPr algn="ctr" defTabSz="829452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07211" algn="l"/>
                <a:tab pos="814754" algn="l"/>
                <a:tab pos="1222297" algn="l"/>
                <a:tab pos="1629840" algn="l"/>
                <a:tab pos="2037383" algn="l"/>
                <a:tab pos="2444927" algn="l"/>
                <a:tab pos="2852469" algn="l"/>
                <a:tab pos="3260004" algn="l"/>
                <a:tab pos="3667547" algn="l"/>
                <a:tab pos="4075091" algn="l"/>
                <a:tab pos="4482633" algn="l"/>
                <a:tab pos="4890176" algn="l"/>
                <a:tab pos="5297719" algn="l"/>
                <a:tab pos="5705263" algn="l"/>
                <a:tab pos="6112805" algn="l"/>
                <a:tab pos="6520340" algn="l"/>
                <a:tab pos="6927883" algn="l"/>
                <a:tab pos="7335427" algn="l"/>
                <a:tab pos="7742969" algn="l"/>
                <a:tab pos="815051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14" b="0" kern="0">
                <a:solidFill>
                  <a:srgbClr val="000000"/>
                </a:solidFill>
                <a:latin typeface="DIN-Regular" pitchFamily="50"/>
                <a:ea typeface="Microsoft YaHei" pitchFamily="2"/>
                <a:cs typeface="Microsoft YaHei" pitchFamily="2"/>
              </a:rPr>
              <a:t>E</a:t>
            </a:r>
            <a:r>
              <a:rPr lang="fr-FR" sz="1814" b="0" kern="0">
                <a:solidFill>
                  <a:srgbClr val="FF0000"/>
                </a:solidFill>
                <a:latin typeface="DIN-Regular" pitchFamily="50"/>
                <a:ea typeface="Microsoft YaHei" pitchFamily="2"/>
                <a:cs typeface="Microsoft YaHei" pitchFamily="2"/>
              </a:rPr>
              <a:t>nfance </a:t>
            </a:r>
            <a:r>
              <a:rPr lang="fr-FR" sz="1814" b="0" kern="0">
                <a:solidFill>
                  <a:srgbClr val="000000"/>
                </a:solidFill>
                <a:latin typeface="DIN-Regular" pitchFamily="50"/>
                <a:ea typeface="Microsoft YaHei" pitchFamily="2"/>
                <a:cs typeface="Microsoft YaHei" pitchFamily="2"/>
              </a:rPr>
              <a:t>S</a:t>
            </a:r>
            <a:r>
              <a:rPr lang="fr-FR" sz="1814" b="0" kern="0">
                <a:solidFill>
                  <a:srgbClr val="FF0000"/>
                </a:solidFill>
                <a:latin typeface="DIN-Regular" pitchFamily="50"/>
                <a:ea typeface="Microsoft YaHei" pitchFamily="2"/>
                <a:cs typeface="Microsoft YaHei" pitchFamily="2"/>
              </a:rPr>
              <a:t>anté </a:t>
            </a:r>
            <a:r>
              <a:rPr lang="fr-FR" sz="1814" b="0" kern="0">
                <a:solidFill>
                  <a:srgbClr val="000000"/>
                </a:solidFill>
                <a:latin typeface="DIN-Regular" pitchFamily="50"/>
                <a:ea typeface="Microsoft YaHei" pitchFamily="2"/>
                <a:cs typeface="Microsoft YaHei" pitchFamily="2"/>
              </a:rPr>
              <a:t>F</a:t>
            </a:r>
            <a:r>
              <a:rPr lang="fr-FR" sz="1814" b="0" kern="0">
                <a:solidFill>
                  <a:srgbClr val="FF0000"/>
                </a:solidFill>
                <a:latin typeface="DIN-Regular" pitchFamily="50"/>
                <a:ea typeface="Microsoft YaHei" pitchFamily="2"/>
                <a:cs typeface="Microsoft YaHei" pitchFamily="2"/>
              </a:rPr>
              <a:t>amille  </a:t>
            </a:r>
          </a:p>
        </p:txBody>
      </p:sp>
      <p:sp>
        <p:nvSpPr>
          <p:cNvPr id="7" name="Forme libre 6"/>
          <p:cNvSpPr/>
          <p:nvPr/>
        </p:nvSpPr>
        <p:spPr>
          <a:xfrm>
            <a:off x="7183438" y="6205538"/>
            <a:ext cx="1633537" cy="353238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val f2"/>
              <a:gd name="f7" fmla="val f3"/>
              <a:gd name="f8" fmla="+- f7 0 f6"/>
              <a:gd name="f9" fmla="*/ f8 1 21600"/>
              <a:gd name="f10" fmla="*/ f6 1 f9"/>
              <a:gd name="f11" fmla="*/ f7 1 f9"/>
              <a:gd name="f12" fmla="*/ f10 f4 1"/>
              <a:gd name="f13" fmla="*/ f11 f4 1"/>
              <a:gd name="f14" fmla="*/ f11 f5 1"/>
              <a:gd name="f15" fmla="*/ f10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2" t="f15" r="f13" b="f14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 cap="flat">
            <a:noFill/>
            <a:prstDash val="solid"/>
          </a:ln>
        </p:spPr>
        <p:txBody>
          <a:bodyPr lIns="81641" tIns="42450" rIns="81641" bIns="42450" anchorCtr="1" compatLnSpc="0">
            <a:spAutoFit/>
          </a:bodyPr>
          <a:lstStyle/>
          <a:p>
            <a:pPr algn="ctr" defTabSz="829452" fontAlgn="auto" hangingPunct="1">
              <a:spcBef>
                <a:spcPts val="0"/>
              </a:spcBef>
              <a:spcAft>
                <a:spcPts val="0"/>
              </a:spcAft>
              <a:tabLst>
                <a:tab pos="0" algn="l"/>
                <a:tab pos="407211" algn="l"/>
                <a:tab pos="814754" algn="l"/>
                <a:tab pos="1222297" algn="l"/>
                <a:tab pos="1629840" algn="l"/>
                <a:tab pos="2037383" algn="l"/>
                <a:tab pos="2444927" algn="l"/>
                <a:tab pos="2852469" algn="l"/>
                <a:tab pos="3260004" algn="l"/>
                <a:tab pos="3667547" algn="l"/>
                <a:tab pos="4075091" algn="l"/>
                <a:tab pos="4482633" algn="l"/>
                <a:tab pos="4890176" algn="l"/>
                <a:tab pos="5297719" algn="l"/>
                <a:tab pos="5705263" algn="l"/>
                <a:tab pos="6112805" algn="l"/>
                <a:tab pos="6520340" algn="l"/>
                <a:tab pos="6927883" algn="l"/>
                <a:tab pos="7335427" algn="l"/>
                <a:tab pos="7742969" algn="l"/>
                <a:tab pos="8150512" algn="l"/>
              </a:tabLs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14" b="0" kern="0" dirty="0">
                <a:solidFill>
                  <a:srgbClr val="000000"/>
                </a:solidFill>
                <a:latin typeface="DIN-Regular" pitchFamily="50"/>
                <a:ea typeface="Microsoft YaHei" pitchFamily="2"/>
                <a:cs typeface="Microsoft YaHei" pitchFamily="2"/>
              </a:rPr>
              <a:t>Octobre </a:t>
            </a:r>
            <a:r>
              <a:rPr lang="fr-FR" sz="1814" b="0" kern="0" dirty="0" smtClean="0">
                <a:solidFill>
                  <a:srgbClr val="000000"/>
                </a:solidFill>
                <a:latin typeface="DIN-Regular" pitchFamily="50"/>
                <a:ea typeface="Microsoft YaHei" pitchFamily="2"/>
                <a:cs typeface="Microsoft YaHei" pitchFamily="2"/>
              </a:rPr>
              <a:t>2021</a:t>
            </a:r>
            <a:endParaRPr lang="fr-FR" sz="1814" b="0" kern="0" dirty="0">
              <a:solidFill>
                <a:srgbClr val="000000"/>
              </a:solidFill>
              <a:latin typeface="DIN-Regular" pitchFamily="50"/>
              <a:ea typeface="Microsoft YaHei" pitchFamily="2"/>
              <a:cs typeface="Microsoft YaHei" pitchFamily="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8"/>
          <p:cNvSpPr txBox="1">
            <a:spLocks noChangeArrowheads="1"/>
          </p:cNvSpPr>
          <p:nvPr/>
        </p:nvSpPr>
        <p:spPr bwMode="auto">
          <a:xfrm>
            <a:off x="323850" y="6597650"/>
            <a:ext cx="8820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fr-FR" altLang="fr-FR" sz="1000" b="0">
                <a:solidFill>
                  <a:srgbClr val="5F5F5F"/>
                </a:solidFill>
                <a:latin typeface="Arial Unicode MS" pitchFamily="34" charset="-128"/>
              </a:rPr>
              <a:t>								10/DESF</a:t>
            </a:r>
          </a:p>
        </p:txBody>
      </p:sp>
      <p:pic>
        <p:nvPicPr>
          <p:cNvPr id="13315" name="Picture 11" descr="Val_qua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260350"/>
            <a:ext cx="169545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Rectangle 1"/>
          <p:cNvSpPr>
            <a:spLocks noChangeArrowheads="1"/>
          </p:cNvSpPr>
          <p:nvPr/>
        </p:nvSpPr>
        <p:spPr bwMode="auto">
          <a:xfrm>
            <a:off x="684213" y="512763"/>
            <a:ext cx="54435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fr-FR" sz="4000" b="0">
                <a:latin typeface="ArialMT"/>
              </a:rPr>
              <a:t>Protection de l'Enfance</a:t>
            </a:r>
            <a:endParaRPr lang="fr-FR" altLang="fr-FR" sz="400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35150" y="1700213"/>
            <a:ext cx="5184775" cy="464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5"/>
          <p:cNvSpPr txBox="1">
            <a:spLocks noChangeArrowheads="1"/>
          </p:cNvSpPr>
          <p:nvPr/>
        </p:nvSpPr>
        <p:spPr bwMode="auto">
          <a:xfrm>
            <a:off x="323850" y="6597650"/>
            <a:ext cx="8820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fr-FR" altLang="fr-FR" sz="1000" b="0">
                <a:solidFill>
                  <a:srgbClr val="5F5F5F"/>
                </a:solidFill>
                <a:latin typeface="Arial Unicode MS" pitchFamily="34" charset="-128"/>
              </a:rPr>
              <a:t>								11/DESF</a:t>
            </a:r>
          </a:p>
        </p:txBody>
      </p:sp>
      <p:pic>
        <p:nvPicPr>
          <p:cNvPr id="14339" name="Picture 85" descr="Val_qua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260350"/>
            <a:ext cx="169545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Rectangle 1"/>
          <p:cNvSpPr>
            <a:spLocks noChangeArrowheads="1"/>
          </p:cNvSpPr>
          <p:nvPr/>
        </p:nvSpPr>
        <p:spPr bwMode="auto">
          <a:xfrm>
            <a:off x="107950" y="0"/>
            <a:ext cx="62642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altLang="fr-FR" sz="4000" b="0">
                <a:latin typeface="ArialMT"/>
              </a:rPr>
              <a:t>Suivi de la Santé des</a:t>
            </a:r>
          </a:p>
          <a:p>
            <a:r>
              <a:rPr lang="fr-FR" altLang="fr-FR" sz="4000" b="0">
                <a:latin typeface="ArialMT"/>
              </a:rPr>
              <a:t>enfants confiés à l'ASE</a:t>
            </a:r>
            <a:endParaRPr lang="fr-FR" altLang="fr-FR" sz="4000"/>
          </a:p>
        </p:txBody>
      </p:sp>
      <p:sp>
        <p:nvSpPr>
          <p:cNvPr id="14341" name="Rectangle 2"/>
          <p:cNvSpPr>
            <a:spLocks noChangeArrowheads="1"/>
          </p:cNvSpPr>
          <p:nvPr/>
        </p:nvSpPr>
        <p:spPr bwMode="auto">
          <a:xfrm>
            <a:off x="755650" y="3013075"/>
            <a:ext cx="77041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altLang="fr-FR" b="0" dirty="0">
                <a:latin typeface="ArialMT"/>
              </a:rPr>
              <a:t>	Médecin chef de service territorialisé PMI:</a:t>
            </a:r>
          </a:p>
          <a:p>
            <a:endParaRPr lang="fr-FR" altLang="fr-FR" b="0" dirty="0">
              <a:latin typeface="ArialMT"/>
            </a:endParaRPr>
          </a:p>
          <a:p>
            <a:r>
              <a:rPr lang="fr-FR" altLang="fr-FR" b="0" dirty="0">
                <a:latin typeface="ArialMT"/>
              </a:rPr>
              <a:t>	Référent de la Santé des Enfants Placés</a:t>
            </a:r>
            <a:endParaRPr lang="fr-FR" alt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6"/>
          <p:cNvSpPr txBox="1">
            <a:spLocks noChangeArrowheads="1"/>
          </p:cNvSpPr>
          <p:nvPr/>
        </p:nvSpPr>
        <p:spPr bwMode="auto">
          <a:xfrm>
            <a:off x="323850" y="6597650"/>
            <a:ext cx="8820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fr-FR" altLang="fr-FR" sz="1000" b="0">
                <a:solidFill>
                  <a:srgbClr val="5F5F5F"/>
                </a:solidFill>
                <a:latin typeface="Arial Unicode MS" pitchFamily="34" charset="-128"/>
              </a:rPr>
              <a:t>								12/DESF</a:t>
            </a:r>
          </a:p>
        </p:txBody>
      </p:sp>
      <p:pic>
        <p:nvPicPr>
          <p:cNvPr id="15363" name="Picture 9" descr="Val_qua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260350"/>
            <a:ext cx="169545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archemin vertical 1"/>
          <p:cNvSpPr>
            <a:spLocks noChangeArrowheads="1"/>
          </p:cNvSpPr>
          <p:nvPr/>
        </p:nvSpPr>
        <p:spPr bwMode="auto">
          <a:xfrm>
            <a:off x="2101850" y="2133600"/>
            <a:ext cx="5040313" cy="2447925"/>
          </a:xfrm>
          <a:prstGeom prst="verticalScroll">
            <a:avLst>
              <a:gd name="adj" fmla="val 12500"/>
            </a:avLst>
          </a:prstGeom>
          <a:gradFill rotWithShape="1">
            <a:gsLst>
              <a:gs pos="0">
                <a:srgbClr val="86E8FF"/>
              </a:gs>
              <a:gs pos="50000">
                <a:srgbClr val="B6EEFF"/>
              </a:gs>
              <a:gs pos="100000">
                <a:srgbClr val="DBF6FF"/>
              </a:gs>
            </a:gsLst>
            <a:lin ang="10800000" scaled="1"/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r>
              <a:rPr lang="fr-FR" altLang="fr-FR"/>
              <a:t>				</a:t>
            </a:r>
            <a:r>
              <a:rPr lang="fr-FR" altLang="fr-FR" sz="4800"/>
              <a:t>MERCI </a:t>
            </a:r>
          </a:p>
          <a:p>
            <a:pPr eaLnBrk="1" hangingPunct="1"/>
            <a:r>
              <a:rPr lang="fr-FR" altLang="fr-FR"/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38"/>
          <p:cNvSpPr txBox="1">
            <a:spLocks noChangeArrowheads="1"/>
          </p:cNvSpPr>
          <p:nvPr/>
        </p:nvSpPr>
        <p:spPr bwMode="auto">
          <a:xfrm>
            <a:off x="323850" y="6569075"/>
            <a:ext cx="882015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fr-FR" altLang="fr-FR" sz="1000" b="0">
                <a:solidFill>
                  <a:srgbClr val="5F5F5F"/>
                </a:solidFill>
                <a:latin typeface="Arial Unicode MS" pitchFamily="34" charset="-128"/>
              </a:rPr>
              <a:t>								2– DESF</a:t>
            </a:r>
          </a:p>
        </p:txBody>
      </p:sp>
      <p:sp>
        <p:nvSpPr>
          <p:cNvPr id="5123" name="Text Box 62"/>
          <p:cNvSpPr txBox="1">
            <a:spLocks noChangeArrowheads="1"/>
          </p:cNvSpPr>
          <p:nvPr/>
        </p:nvSpPr>
        <p:spPr bwMode="auto">
          <a:xfrm>
            <a:off x="857250" y="1525588"/>
            <a:ext cx="30956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fr-FR" altLang="fr-FR" sz="2000">
              <a:solidFill>
                <a:srgbClr val="FF9933"/>
              </a:solidFill>
              <a:latin typeface="Arial" charset="0"/>
              <a:cs typeface="Arial" charset="0"/>
            </a:endParaRPr>
          </a:p>
        </p:txBody>
      </p:sp>
      <p:pic>
        <p:nvPicPr>
          <p:cNvPr id="5124" name="Picture 66" descr="Val_qua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260350"/>
            <a:ext cx="169545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5" name="Text Box 69"/>
          <p:cNvSpPr txBox="1">
            <a:spLocks noChangeArrowheads="1"/>
          </p:cNvSpPr>
          <p:nvPr/>
        </p:nvSpPr>
        <p:spPr bwMode="auto">
          <a:xfrm>
            <a:off x="179388" y="488950"/>
            <a:ext cx="49688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fr-FR" altLang="fr-FR" sz="4000"/>
              <a:t>Suivi de la grossesse</a:t>
            </a:r>
            <a:endParaRPr lang="fr-FR" altLang="fr-FR" sz="4000" b="0">
              <a:solidFill>
                <a:srgbClr val="5F5F5F"/>
              </a:solidFill>
              <a:latin typeface="DIN-Regular" pitchFamily="50" charset="0"/>
            </a:endParaRPr>
          </a:p>
        </p:txBody>
      </p:sp>
      <p:sp>
        <p:nvSpPr>
          <p:cNvPr id="13" name="Forme libre 12"/>
          <p:cNvSpPr/>
          <p:nvPr/>
        </p:nvSpPr>
        <p:spPr>
          <a:xfrm>
            <a:off x="3851275" y="1225550"/>
            <a:ext cx="5292725" cy="2622550"/>
          </a:xfrm>
          <a:custGeom>
            <a:avLst>
              <a:gd name="f0" fmla="val 7890"/>
              <a:gd name="f1" fmla="val 39681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*/ 5419351 1 1725033"/>
              <a:gd name="f10" fmla="val -2147483647"/>
              <a:gd name="f11" fmla="val 2147483647"/>
              <a:gd name="f12" fmla="val 1930"/>
              <a:gd name="f13" fmla="val 7160"/>
              <a:gd name="f14" fmla="val 1530"/>
              <a:gd name="f15" fmla="val 4490"/>
              <a:gd name="f16" fmla="val 3400"/>
              <a:gd name="f17" fmla="val 1970"/>
              <a:gd name="f18" fmla="val 5270"/>
              <a:gd name="f19" fmla="val 5860"/>
              <a:gd name="f20" fmla="val 1950"/>
              <a:gd name="f21" fmla="val 6470"/>
              <a:gd name="f22" fmla="val 2210"/>
              <a:gd name="f23" fmla="val 6970"/>
              <a:gd name="f24" fmla="val 2600"/>
              <a:gd name="f25" fmla="val 7450"/>
              <a:gd name="f26" fmla="val 1390"/>
              <a:gd name="f27" fmla="val 8340"/>
              <a:gd name="f28" fmla="val 650"/>
              <a:gd name="f29" fmla="val 9340"/>
              <a:gd name="f30" fmla="val 10004"/>
              <a:gd name="f31" fmla="val 690"/>
              <a:gd name="f32" fmla="val 10710"/>
              <a:gd name="f33" fmla="val 1050"/>
              <a:gd name="f34" fmla="val 11210"/>
              <a:gd name="f35" fmla="val 1700"/>
              <a:gd name="f36" fmla="val 11570"/>
              <a:gd name="f37" fmla="val 630"/>
              <a:gd name="f38" fmla="val 12330"/>
              <a:gd name="f39" fmla="val 13150"/>
              <a:gd name="f40" fmla="val 13840"/>
              <a:gd name="f41" fmla="val 14470"/>
              <a:gd name="f42" fmla="val 460"/>
              <a:gd name="f43" fmla="val 14870"/>
              <a:gd name="f44" fmla="val 1160"/>
              <a:gd name="f45" fmla="val 15330"/>
              <a:gd name="f46" fmla="val 440"/>
              <a:gd name="f47" fmla="val 16020"/>
              <a:gd name="f48" fmla="val 16740"/>
              <a:gd name="f49" fmla="val 17910"/>
              <a:gd name="f50" fmla="val 18900"/>
              <a:gd name="f51" fmla="val 1130"/>
              <a:gd name="f52" fmla="val 19110"/>
              <a:gd name="f53" fmla="val 2710"/>
              <a:gd name="f54" fmla="val 20240"/>
              <a:gd name="f55" fmla="val 3150"/>
              <a:gd name="f56" fmla="val 21060"/>
              <a:gd name="f57" fmla="val 4580"/>
              <a:gd name="f58" fmla="val 6220"/>
              <a:gd name="f59" fmla="val 6720"/>
              <a:gd name="f60" fmla="val 21000"/>
              <a:gd name="f61" fmla="val 7200"/>
              <a:gd name="f62" fmla="val 20830"/>
              <a:gd name="f63" fmla="val 7660"/>
              <a:gd name="f64" fmla="val 21310"/>
              <a:gd name="f65" fmla="val 8460"/>
              <a:gd name="f66" fmla="val 9450"/>
              <a:gd name="f67" fmla="val 10460"/>
              <a:gd name="f68" fmla="val 12750"/>
              <a:gd name="f69" fmla="val 20310"/>
              <a:gd name="f70" fmla="val 14680"/>
              <a:gd name="f71" fmla="val 18650"/>
              <a:gd name="f72" fmla="val 15010"/>
              <a:gd name="f73" fmla="val 17200"/>
              <a:gd name="f74" fmla="val 17370"/>
              <a:gd name="f75" fmla="val 18920"/>
              <a:gd name="f76" fmla="val 15770"/>
              <a:gd name="f77" fmla="val 15220"/>
              <a:gd name="f78" fmla="val 14700"/>
              <a:gd name="f79" fmla="val 18710"/>
              <a:gd name="f80" fmla="val 14240"/>
              <a:gd name="f81" fmla="val 18310"/>
              <a:gd name="f82" fmla="val 13820"/>
              <a:gd name="f83" fmla="val 12490"/>
              <a:gd name="f84" fmla="val 11000"/>
              <a:gd name="f85" fmla="val 9890"/>
              <a:gd name="f86" fmla="val 8840"/>
              <a:gd name="f87" fmla="val 20790"/>
              <a:gd name="f88" fmla="val 8210"/>
              <a:gd name="f89" fmla="val 19510"/>
              <a:gd name="f90" fmla="val 7620"/>
              <a:gd name="f91" fmla="val 20000"/>
              <a:gd name="f92" fmla="val 7930"/>
              <a:gd name="f93" fmla="val 20290"/>
              <a:gd name="f94" fmla="val 6240"/>
              <a:gd name="f95" fmla="val 4850"/>
              <a:gd name="f96" fmla="val 3570"/>
              <a:gd name="f97" fmla="val 19280"/>
              <a:gd name="f98" fmla="val 2900"/>
              <a:gd name="f99" fmla="val 17640"/>
              <a:gd name="f100" fmla="val 1300"/>
              <a:gd name="f101" fmla="val 17600"/>
              <a:gd name="f102" fmla="val 480"/>
              <a:gd name="f103" fmla="val 16300"/>
              <a:gd name="f104" fmla="val 14660"/>
              <a:gd name="f105" fmla="val 13900"/>
              <a:gd name="f106" fmla="val 13210"/>
              <a:gd name="f107" fmla="val 1070"/>
              <a:gd name="f108" fmla="val 12640"/>
              <a:gd name="f109" fmla="val 380"/>
              <a:gd name="f110" fmla="val 12160"/>
              <a:gd name="f111" fmla="val 10120"/>
              <a:gd name="f112" fmla="val 8590"/>
              <a:gd name="f113" fmla="val 840"/>
              <a:gd name="f114" fmla="val 7330"/>
              <a:gd name="f115" fmla="val 7410"/>
              <a:gd name="f116" fmla="val 2040"/>
              <a:gd name="f117" fmla="val 7690"/>
              <a:gd name="f118" fmla="val 2090"/>
              <a:gd name="f119" fmla="val 7920"/>
              <a:gd name="f120" fmla="val 2790"/>
              <a:gd name="f121" fmla="val 7480"/>
              <a:gd name="f122" fmla="val 3050"/>
              <a:gd name="f123" fmla="val 7670"/>
              <a:gd name="f124" fmla="val 3310"/>
              <a:gd name="f125" fmla="val 11130"/>
              <a:gd name="f126" fmla="val 1910"/>
              <a:gd name="f127" fmla="val 11080"/>
              <a:gd name="f128" fmla="val 2160"/>
              <a:gd name="f129" fmla="val 11030"/>
              <a:gd name="f130" fmla="val 2400"/>
              <a:gd name="f131" fmla="val 14720"/>
              <a:gd name="f132" fmla="val 1400"/>
              <a:gd name="f133" fmla="val 14640"/>
              <a:gd name="f134" fmla="val 1720"/>
              <a:gd name="f135" fmla="val 14540"/>
              <a:gd name="f136" fmla="val 2010"/>
              <a:gd name="f137" fmla="val 19130"/>
              <a:gd name="f138" fmla="val 2890"/>
              <a:gd name="f139" fmla="val 19230"/>
              <a:gd name="f140" fmla="val 3290"/>
              <a:gd name="f141" fmla="val 19190"/>
              <a:gd name="f142" fmla="val 3380"/>
              <a:gd name="f143" fmla="val 20660"/>
              <a:gd name="f144" fmla="val 8170"/>
              <a:gd name="f145" fmla="val 20430"/>
              <a:gd name="f146" fmla="val 8620"/>
              <a:gd name="f147" fmla="val 20110"/>
              <a:gd name="f148" fmla="val 8990"/>
              <a:gd name="f149" fmla="val 18660"/>
              <a:gd name="f150" fmla="val 18740"/>
              <a:gd name="f151" fmla="val 14200"/>
              <a:gd name="f152" fmla="val 18280"/>
              <a:gd name="f153" fmla="val 12200"/>
              <a:gd name="f154" fmla="val 17000"/>
              <a:gd name="f155" fmla="val 11450"/>
              <a:gd name="f156" fmla="val 14320"/>
              <a:gd name="f157" fmla="val 17980"/>
              <a:gd name="f158" fmla="val 14350"/>
              <a:gd name="f159" fmla="val 17680"/>
              <a:gd name="f160" fmla="val 14370"/>
              <a:gd name="f161" fmla="val 17360"/>
              <a:gd name="f162" fmla="val 8220"/>
              <a:gd name="f163" fmla="val 8060"/>
              <a:gd name="f164" fmla="val 19250"/>
              <a:gd name="f165" fmla="val 7960"/>
              <a:gd name="f166" fmla="val 18950"/>
              <a:gd name="f167" fmla="val 7860"/>
              <a:gd name="f168" fmla="val 18640"/>
              <a:gd name="f169" fmla="val 3090"/>
              <a:gd name="f170" fmla="val 3280"/>
              <a:gd name="f171" fmla="val 17540"/>
              <a:gd name="f172" fmla="val 3460"/>
              <a:gd name="f173" fmla="val 17450"/>
              <a:gd name="f174" fmla="val 12900"/>
              <a:gd name="f175" fmla="val 1780"/>
              <a:gd name="f176" fmla="val 13130"/>
              <a:gd name="f177" fmla="val 2330"/>
              <a:gd name="f178" fmla="val 13040"/>
              <a:gd name="f179" fmla="*/ 1800 1800 1"/>
              <a:gd name="f180" fmla="+- 0 0 0"/>
              <a:gd name="f181" fmla="+- 0 0 23592960"/>
              <a:gd name="f182" fmla="val 1800"/>
              <a:gd name="f183" fmla="*/ 1200 1200 1"/>
              <a:gd name="f184" fmla="val 1200"/>
              <a:gd name="f185" fmla="*/ 700 700 1"/>
              <a:gd name="f186" fmla="val 700"/>
              <a:gd name="f187" fmla="*/ f5 1 21600"/>
              <a:gd name="f188" fmla="*/ f6 1 21600"/>
              <a:gd name="f189" fmla="*/ f9 1 180"/>
              <a:gd name="f190" fmla="pin -2147483647 f0 2147483647"/>
              <a:gd name="f191" fmla="pin -2147483647 f1 2147483647"/>
              <a:gd name="f192" fmla="*/ 0 f9 1"/>
              <a:gd name="f193" fmla="*/ f180 f2 1"/>
              <a:gd name="f194" fmla="*/ f181 f2 1"/>
              <a:gd name="f195" fmla="+- f190 0 10800"/>
              <a:gd name="f196" fmla="+- f191 0 10800"/>
              <a:gd name="f197" fmla="val f190"/>
              <a:gd name="f198" fmla="val f191"/>
              <a:gd name="f199" fmla="*/ f190 f187 1"/>
              <a:gd name="f200" fmla="*/ f191 f188 1"/>
              <a:gd name="f201" fmla="*/ 3000 f187 1"/>
              <a:gd name="f202" fmla="*/ 17110 f187 1"/>
              <a:gd name="f203" fmla="*/ 17330 f188 1"/>
              <a:gd name="f204" fmla="*/ 3320 f188 1"/>
              <a:gd name="f205" fmla="*/ f192 1 f4"/>
              <a:gd name="f206" fmla="*/ f193 1 f4"/>
              <a:gd name="f207" fmla="*/ f194 1 f4"/>
              <a:gd name="f208" fmla="+- 0 0 f196"/>
              <a:gd name="f209" fmla="+- 0 0 f195"/>
              <a:gd name="f210" fmla="+- 0 0 f205"/>
              <a:gd name="f211" fmla="+- f206 0 f3"/>
              <a:gd name="f212" fmla="+- f207 0 f3"/>
              <a:gd name="f213" fmla="at2 f208 f209"/>
              <a:gd name="f214" fmla="*/ f210 f2 1"/>
              <a:gd name="f215" fmla="+- f212 0 f211"/>
              <a:gd name="f216" fmla="+- f213 f3 0"/>
              <a:gd name="f217" fmla="*/ f214 1 f9"/>
              <a:gd name="f218" fmla="*/ f216 f9 1"/>
              <a:gd name="f219" fmla="+- f217 0 f3"/>
              <a:gd name="f220" fmla="*/ f218 1 f2"/>
              <a:gd name="f221" fmla="cos 1 f219"/>
              <a:gd name="f222" fmla="sin 1 f219"/>
              <a:gd name="f223" fmla="+- 0 0 f220"/>
              <a:gd name="f224" fmla="+- 0 0 f221"/>
              <a:gd name="f225" fmla="+- 0 0 f222"/>
              <a:gd name="f226" fmla="val f223"/>
              <a:gd name="f227" fmla="*/ 1800 f224 1"/>
              <a:gd name="f228" fmla="*/ 1800 f225 1"/>
              <a:gd name="f229" fmla="*/ 1200 f224 1"/>
              <a:gd name="f230" fmla="*/ 1200 f225 1"/>
              <a:gd name="f231" fmla="*/ 700 f224 1"/>
              <a:gd name="f232" fmla="*/ 700 f225 1"/>
              <a:gd name="f233" fmla="*/ f226 1 f189"/>
              <a:gd name="f234" fmla="*/ f227 f227 1"/>
              <a:gd name="f235" fmla="*/ f228 f228 1"/>
              <a:gd name="f236" fmla="*/ f229 f229 1"/>
              <a:gd name="f237" fmla="*/ f230 f230 1"/>
              <a:gd name="f238" fmla="*/ f231 f231 1"/>
              <a:gd name="f239" fmla="*/ f232 f232 1"/>
              <a:gd name="f240" fmla="*/ f233 f189 1"/>
              <a:gd name="f241" fmla="+- f234 f235 0"/>
              <a:gd name="f242" fmla="+- f236 f237 0"/>
              <a:gd name="f243" fmla="+- f238 f239 0"/>
              <a:gd name="f244" fmla="+- 0 0 f240"/>
              <a:gd name="f245" fmla="sqrt f241"/>
              <a:gd name="f246" fmla="sqrt f242"/>
              <a:gd name="f247" fmla="sqrt f243"/>
              <a:gd name="f248" fmla="*/ f244 f2 1"/>
              <a:gd name="f249" fmla="*/ f179 1 f245"/>
              <a:gd name="f250" fmla="*/ f183 1 f246"/>
              <a:gd name="f251" fmla="*/ f185 1 f247"/>
              <a:gd name="f252" fmla="*/ f248 1 f9"/>
              <a:gd name="f253" fmla="*/ f224 f249 1"/>
              <a:gd name="f254" fmla="*/ f225 f249 1"/>
              <a:gd name="f255" fmla="*/ f224 f250 1"/>
              <a:gd name="f256" fmla="*/ f225 f250 1"/>
              <a:gd name="f257" fmla="*/ f224 f251 1"/>
              <a:gd name="f258" fmla="*/ f225 f251 1"/>
              <a:gd name="f259" fmla="+- f252 0 f3"/>
              <a:gd name="f260" fmla="+- f197 0 f257"/>
              <a:gd name="f261" fmla="+- f198 0 f258"/>
              <a:gd name="f262" fmla="sin 1 f259"/>
              <a:gd name="f263" fmla="cos 1 f259"/>
              <a:gd name="f264" fmla="+- 0 0 f262"/>
              <a:gd name="f265" fmla="+- 0 0 f263"/>
              <a:gd name="f266" fmla="*/ 10800 f264 1"/>
              <a:gd name="f267" fmla="*/ 10800 f265 1"/>
              <a:gd name="f268" fmla="+- f266 10800 0"/>
              <a:gd name="f269" fmla="+- f267 10800 0"/>
              <a:gd name="f270" fmla="*/ f266 1 12"/>
              <a:gd name="f271" fmla="*/ f267 1 12"/>
              <a:gd name="f272" fmla="+- f190 0 f268"/>
              <a:gd name="f273" fmla="+- f191 0 f269"/>
              <a:gd name="f274" fmla="*/ f272 1 3"/>
              <a:gd name="f275" fmla="*/ f273 1 3"/>
              <a:gd name="f276" fmla="*/ f272 2 1"/>
              <a:gd name="f277" fmla="*/ f273 2 1"/>
              <a:gd name="f278" fmla="*/ f276 1 3"/>
              <a:gd name="f279" fmla="*/ f277 1 3"/>
              <a:gd name="f280" fmla="+- f274 f268 0"/>
              <a:gd name="f281" fmla="+- f275 f269 0"/>
              <a:gd name="f282" fmla="+- f280 0 f270"/>
              <a:gd name="f283" fmla="+- f281 0 f271"/>
              <a:gd name="f284" fmla="+- f278 f268 0"/>
              <a:gd name="f285" fmla="+- f279 f269 0"/>
              <a:gd name="f286" fmla="+- f282 0 f253"/>
              <a:gd name="f287" fmla="+- f283 0 f254"/>
              <a:gd name="f288" fmla="+- f284 0 f255"/>
              <a:gd name="f289" fmla="+- f285 0 f256"/>
            </a:gdLst>
            <a:ahLst>
              <a:ahXY gdRefX="f0" minX="f10" maxX="f11" gdRefY="f1" minY="f10" maxY="f11">
                <a:pos x="f199" y="f200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01" t="f204" r="f202" b="f203"/>
            <a:pathLst>
              <a:path w="21600" h="21600">
                <a:moveTo>
                  <a:pt x="f12" y="f13"/>
                </a:moveTo>
                <a:cubicBezTo>
                  <a:pt x="f14" y="f15"/>
                  <a:pt x="f16" y="f17"/>
                  <a:pt x="f18" y="f17"/>
                </a:cubicBezTo>
                <a:cubicBezTo>
                  <a:pt x="f19" y="f20"/>
                  <a:pt x="f21" y="f22"/>
                  <a:pt x="f23" y="f24"/>
                </a:cubicBezTo>
                <a:cubicBezTo>
                  <a:pt x="f25" y="f26"/>
                  <a:pt x="f27" y="f28"/>
                  <a:pt x="f29" y="f28"/>
                </a:cubicBezTo>
                <a:cubicBezTo>
                  <a:pt x="f30" y="f31"/>
                  <a:pt x="f32" y="f33"/>
                  <a:pt x="f34" y="f35"/>
                </a:cubicBezTo>
                <a:cubicBezTo>
                  <a:pt x="f36" y="f37"/>
                  <a:pt x="f38" y="f7"/>
                  <a:pt x="f39" y="f7"/>
                </a:cubicBezTo>
                <a:cubicBezTo>
                  <a:pt x="f40" y="f7"/>
                  <a:pt x="f41" y="f42"/>
                  <a:pt x="f43" y="f44"/>
                </a:cubicBezTo>
                <a:cubicBezTo>
                  <a:pt x="f45" y="f46"/>
                  <a:pt x="f47" y="f7"/>
                  <a:pt x="f48" y="f7"/>
                </a:cubicBezTo>
                <a:cubicBezTo>
                  <a:pt x="f49" y="f7"/>
                  <a:pt x="f50" y="f51"/>
                  <a:pt x="f52" y="f53"/>
                </a:cubicBezTo>
                <a:cubicBezTo>
                  <a:pt x="f54" y="f55"/>
                  <a:pt x="f56" y="f57"/>
                  <a:pt x="f56" y="f58"/>
                </a:cubicBezTo>
                <a:cubicBezTo>
                  <a:pt x="f56" y="f59"/>
                  <a:pt x="f60" y="f61"/>
                  <a:pt x="f62" y="f63"/>
                </a:cubicBezTo>
                <a:cubicBezTo>
                  <a:pt x="f64" y="f65"/>
                  <a:pt x="f8" y="f66"/>
                  <a:pt x="f8" y="f67"/>
                </a:cubicBezTo>
                <a:cubicBezTo>
                  <a:pt x="f8" y="f68"/>
                  <a:pt x="f69" y="f70"/>
                  <a:pt x="f71" y="f72"/>
                </a:cubicBezTo>
                <a:cubicBezTo>
                  <a:pt x="f71" y="f73"/>
                  <a:pt x="f74" y="f75"/>
                  <a:pt x="f76" y="f75"/>
                </a:cubicBezTo>
                <a:cubicBezTo>
                  <a:pt x="f77" y="f75"/>
                  <a:pt x="f78" y="f79"/>
                  <a:pt x="f80" y="f81"/>
                </a:cubicBezTo>
                <a:cubicBezTo>
                  <a:pt x="f82" y="f54"/>
                  <a:pt x="f83" y="f8"/>
                  <a:pt x="f84" y="f8"/>
                </a:cubicBezTo>
                <a:cubicBezTo>
                  <a:pt x="f85" y="f8"/>
                  <a:pt x="f86" y="f87"/>
                  <a:pt x="f88" y="f89"/>
                </a:cubicBezTo>
                <a:cubicBezTo>
                  <a:pt x="f90" y="f91"/>
                  <a:pt x="f92" y="f93"/>
                  <a:pt x="f94" y="f93"/>
                </a:cubicBezTo>
                <a:cubicBezTo>
                  <a:pt x="f95" y="f93"/>
                  <a:pt x="f96" y="f97"/>
                  <a:pt x="f98" y="f99"/>
                </a:cubicBezTo>
                <a:cubicBezTo>
                  <a:pt x="f100" y="f101"/>
                  <a:pt x="f102" y="f103"/>
                  <a:pt x="f102" y="f104"/>
                </a:cubicBezTo>
                <a:cubicBezTo>
                  <a:pt x="f102" y="f105"/>
                  <a:pt x="f31" y="f106"/>
                  <a:pt x="f107" y="f108"/>
                </a:cubicBezTo>
                <a:cubicBezTo>
                  <a:pt x="f109" y="f110"/>
                  <a:pt x="f7" y="f34"/>
                  <a:pt x="f7" y="f111"/>
                </a:cubicBezTo>
                <a:cubicBezTo>
                  <a:pt x="f7" y="f112"/>
                  <a:pt x="f113" y="f114"/>
                  <a:pt x="f12" y="f13"/>
                </a:cubicBezTo>
                <a:close/>
              </a:path>
              <a:path w="21600" h="21600" fill="none">
                <a:moveTo>
                  <a:pt x="f12" y="f13"/>
                </a:moveTo>
                <a:cubicBezTo>
                  <a:pt x="f20" y="f115"/>
                  <a:pt x="f116" y="f117"/>
                  <a:pt x="f118" y="f119"/>
                </a:cubicBezTo>
              </a:path>
              <a:path w="21600" h="21600" fill="none">
                <a:moveTo>
                  <a:pt x="f23" y="f24"/>
                </a:moveTo>
                <a:cubicBezTo>
                  <a:pt x="f61" y="f120"/>
                  <a:pt x="f121" y="f122"/>
                  <a:pt x="f123" y="f124"/>
                </a:cubicBezTo>
              </a:path>
              <a:path w="21600" h="21600" fill="none">
                <a:moveTo>
                  <a:pt x="f34" y="f35"/>
                </a:moveTo>
                <a:cubicBezTo>
                  <a:pt x="f125" y="f126"/>
                  <a:pt x="f127" y="f128"/>
                  <a:pt x="f129" y="f130"/>
                </a:cubicBezTo>
              </a:path>
              <a:path w="21600" h="21600" fill="none">
                <a:moveTo>
                  <a:pt x="f43" y="f44"/>
                </a:moveTo>
                <a:cubicBezTo>
                  <a:pt x="f131" y="f132"/>
                  <a:pt x="f133" y="f134"/>
                  <a:pt x="f135" y="f136"/>
                </a:cubicBezTo>
              </a:path>
              <a:path w="21600" h="21600" fill="none">
                <a:moveTo>
                  <a:pt x="f52" y="f53"/>
                </a:moveTo>
                <a:cubicBezTo>
                  <a:pt x="f137" y="f138"/>
                  <a:pt x="f139" y="f140"/>
                  <a:pt x="f141" y="f142"/>
                </a:cubicBezTo>
              </a:path>
              <a:path w="21600" h="21600" fill="none">
                <a:moveTo>
                  <a:pt x="f62" y="f63"/>
                </a:moveTo>
                <a:cubicBezTo>
                  <a:pt x="f143" y="f144"/>
                  <a:pt x="f145" y="f146"/>
                  <a:pt x="f147" y="f148"/>
                </a:cubicBezTo>
              </a:path>
              <a:path w="21600" h="21600" fill="none">
                <a:moveTo>
                  <a:pt x="f149" y="f72"/>
                </a:moveTo>
                <a:cubicBezTo>
                  <a:pt x="f150" y="f151"/>
                  <a:pt x="f152" y="f153"/>
                  <a:pt x="f154" y="f155"/>
                </a:cubicBezTo>
              </a:path>
              <a:path w="21600" h="21600" fill="none">
                <a:moveTo>
                  <a:pt x="f80" y="f81"/>
                </a:moveTo>
                <a:cubicBezTo>
                  <a:pt x="f156" y="f157"/>
                  <a:pt x="f158" y="f159"/>
                  <a:pt x="f160" y="f161"/>
                </a:cubicBezTo>
              </a:path>
              <a:path w="21600" h="21600" fill="none">
                <a:moveTo>
                  <a:pt x="f162" y="f89"/>
                </a:moveTo>
                <a:cubicBezTo>
                  <a:pt x="f163" y="f164"/>
                  <a:pt x="f165" y="f166"/>
                  <a:pt x="f167" y="f168"/>
                </a:cubicBezTo>
              </a:path>
              <a:path w="21600" h="21600" fill="none">
                <a:moveTo>
                  <a:pt x="f98" y="f99"/>
                </a:moveTo>
                <a:cubicBezTo>
                  <a:pt x="f169" y="f101"/>
                  <a:pt x="f170" y="f171"/>
                  <a:pt x="f172" y="f173"/>
                </a:cubicBezTo>
              </a:path>
              <a:path w="21600" h="21600" fill="none">
                <a:moveTo>
                  <a:pt x="f107" y="f108"/>
                </a:moveTo>
                <a:cubicBezTo>
                  <a:pt x="f132" y="f174"/>
                  <a:pt x="f175" y="f176"/>
                  <a:pt x="f177" y="f178"/>
                </a:cubicBezTo>
              </a:path>
              <a:path w="21600" h="21600">
                <a:moveTo>
                  <a:pt x="f286" y="f287"/>
                </a:moveTo>
                <a:arcTo wR="f182" hR="f182" stAng="f211" swAng="f215"/>
                <a:close/>
              </a:path>
              <a:path w="21600" h="21600">
                <a:moveTo>
                  <a:pt x="f288" y="f289"/>
                </a:moveTo>
                <a:arcTo wR="f184" hR="f184" stAng="f211" swAng="f215"/>
                <a:close/>
              </a:path>
              <a:path w="21600" h="21600">
                <a:moveTo>
                  <a:pt x="f260" y="f261"/>
                </a:moveTo>
                <a:arcTo wR="f186" hR="f186" stAng="f211" swAng="f215"/>
                <a:close/>
              </a:path>
            </a:pathLst>
          </a:custGeom>
          <a:gradFill flip="none" rotWithShape="1">
            <a:gsLst>
              <a:gs pos="0">
                <a:srgbClr val="33CCFF">
                  <a:tint val="66000"/>
                  <a:satMod val="160000"/>
                </a:srgbClr>
              </a:gs>
              <a:gs pos="50000">
                <a:srgbClr val="33CCFF">
                  <a:tint val="44500"/>
                  <a:satMod val="160000"/>
                </a:srgbClr>
              </a:gs>
              <a:gs pos="100000">
                <a:srgbClr val="33CCFF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0">
            <a:solidFill>
              <a:srgbClr val="000000"/>
            </a:solidFill>
            <a:prstDash val="solid"/>
          </a:ln>
        </p:spPr>
        <p:txBody>
          <a:bodyPr wrap="none" lIns="90000" tIns="45000" rIns="90000" bIns="45000" anchor="ctr" compatLnSpc="0"/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 dirty="0">
                <a:latin typeface="Arial" pitchFamily="18"/>
                <a:ea typeface="Lucida Sans Unicode" pitchFamily="2"/>
                <a:cs typeface="Mangal" pitchFamily="2"/>
              </a:rPr>
              <a:t>Secrétaires</a:t>
            </a:r>
            <a:r>
              <a:rPr lang="fr-FR" sz="1800" b="0" dirty="0">
                <a:latin typeface="Arial" pitchFamily="18"/>
                <a:ea typeface="Lucida Sans Unicode" pitchFamily="2"/>
                <a:cs typeface="Mangal" pitchFamily="2"/>
              </a:rPr>
              <a:t> : accueil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endParaRPr lang="fr-FR" sz="1800" b="0" dirty="0">
              <a:latin typeface="Arial" pitchFamily="18"/>
              <a:ea typeface="Lucida Sans Unicode" pitchFamily="2"/>
              <a:cs typeface="Mangal" pitchFamily="2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 dirty="0">
                <a:latin typeface="Arial" pitchFamily="18"/>
                <a:ea typeface="Lucida Sans Unicode" pitchFamily="2"/>
                <a:cs typeface="Mangal" pitchFamily="2"/>
              </a:rPr>
              <a:t>Sages-femmes</a:t>
            </a:r>
            <a:r>
              <a:rPr lang="fr-FR" sz="1800" b="0" dirty="0">
                <a:latin typeface="Arial" pitchFamily="18"/>
                <a:ea typeface="Lucida Sans Unicode" pitchFamily="2"/>
                <a:cs typeface="Mangal" pitchFamily="2"/>
              </a:rPr>
              <a:t>: MAD sur APN, carnet de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 b="0" dirty="0">
                <a:latin typeface="Arial" pitchFamily="18"/>
                <a:ea typeface="Lucida Sans Unicode" pitchFamily="2"/>
                <a:cs typeface="Mangal" pitchFamily="2"/>
              </a:rPr>
              <a:t> maternité, consultation, entretien du 4ème mois,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 b="0" dirty="0">
                <a:latin typeface="Arial" pitchFamily="18"/>
                <a:ea typeface="Lucida Sans Unicode" pitchFamily="2"/>
                <a:cs typeface="Mangal" pitchFamily="2"/>
              </a:rPr>
              <a:t>VAD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800" dirty="0">
                <a:latin typeface="Arial" pitchFamily="18"/>
                <a:ea typeface="Lucida Sans Unicode" pitchFamily="2"/>
                <a:cs typeface="Mangal" pitchFamily="2"/>
              </a:rPr>
              <a:t>Médecins de PF</a:t>
            </a:r>
            <a:r>
              <a:rPr lang="fr-FR" sz="1800" b="0" dirty="0">
                <a:latin typeface="Arial" pitchFamily="18"/>
                <a:ea typeface="Lucida Sans Unicode" pitchFamily="2"/>
                <a:cs typeface="Mangal" pitchFamily="2"/>
              </a:rPr>
              <a:t> : consultation</a:t>
            </a:r>
          </a:p>
        </p:txBody>
      </p:sp>
      <p:pic>
        <p:nvPicPr>
          <p:cNvPr id="5131" name="Image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3357563"/>
            <a:ext cx="4019550" cy="308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5"/>
          <p:cNvSpPr txBox="1">
            <a:spLocks noChangeArrowheads="1"/>
          </p:cNvSpPr>
          <p:nvPr/>
        </p:nvSpPr>
        <p:spPr bwMode="auto">
          <a:xfrm>
            <a:off x="174625" y="6602413"/>
            <a:ext cx="882015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fr-FR" altLang="fr-FR" sz="1000" b="0">
                <a:solidFill>
                  <a:srgbClr val="5F5F5F"/>
                </a:solidFill>
                <a:latin typeface="Arial Unicode MS" pitchFamily="34" charset="-128"/>
              </a:rPr>
              <a:t>								3/DESF</a:t>
            </a:r>
          </a:p>
        </p:txBody>
      </p:sp>
      <p:sp>
        <p:nvSpPr>
          <p:cNvPr id="6147" name="Text Box 27"/>
          <p:cNvSpPr txBox="1">
            <a:spLocks noChangeArrowheads="1"/>
          </p:cNvSpPr>
          <p:nvPr/>
        </p:nvSpPr>
        <p:spPr bwMode="auto">
          <a:xfrm>
            <a:off x="395288" y="487363"/>
            <a:ext cx="53292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fr-FR" altLang="fr-FR" sz="4000" b="0"/>
              <a:t>Consultations médicales</a:t>
            </a:r>
            <a:endParaRPr lang="fr-FR" altLang="fr-FR" sz="4000" b="0">
              <a:solidFill>
                <a:srgbClr val="5F5F5F"/>
              </a:solidFill>
              <a:latin typeface="DIN-Regular" pitchFamily="50" charset="0"/>
            </a:endParaRPr>
          </a:p>
        </p:txBody>
      </p:sp>
      <p:pic>
        <p:nvPicPr>
          <p:cNvPr id="6148" name="Picture 29" descr="Val_qua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260350"/>
            <a:ext cx="169545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Image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4625" y="3789363"/>
            <a:ext cx="4433888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2" name="Bulle ronde 4"/>
          <p:cNvSpPr>
            <a:spLocks noChangeArrowheads="1"/>
          </p:cNvSpPr>
          <p:nvPr/>
        </p:nvSpPr>
        <p:spPr bwMode="auto">
          <a:xfrm>
            <a:off x="4609306" y="2017713"/>
            <a:ext cx="3843338" cy="2232025"/>
          </a:xfrm>
          <a:prstGeom prst="wedgeEllipseCallout">
            <a:avLst>
              <a:gd name="adj1" fmla="val -20833"/>
              <a:gd name="adj2" fmla="val 62500"/>
            </a:avLst>
          </a:prstGeom>
          <a:gradFill flip="none" rotWithShape="1">
            <a:gsLst>
              <a:gs pos="0">
                <a:srgbClr val="33CCFF">
                  <a:tint val="66000"/>
                  <a:satMod val="160000"/>
                </a:srgbClr>
              </a:gs>
              <a:gs pos="50000">
                <a:srgbClr val="33CCFF">
                  <a:tint val="44500"/>
                  <a:satMod val="160000"/>
                </a:srgbClr>
              </a:gs>
              <a:gs pos="100000">
                <a:srgbClr val="33CCFF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 w="9525" algn="ctr">
            <a:solidFill>
              <a:srgbClr val="00B0F0"/>
            </a:solidFill>
            <a:round/>
            <a:headEnd/>
            <a:tailEnd/>
          </a:ln>
          <a:effectLst/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fr-FR" altLang="fr-FR" sz="1800" dirty="0" smtClean="0"/>
              <a:t>Secrétaires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fr-FR" altLang="fr-FR" sz="1800" dirty="0" smtClean="0"/>
              <a:t>Puéricultrices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fr-FR" altLang="fr-FR" sz="1800" dirty="0" smtClean="0"/>
              <a:t>Médecins de Protection infantile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8"/>
          <p:cNvSpPr txBox="1">
            <a:spLocks noChangeArrowheads="1"/>
          </p:cNvSpPr>
          <p:nvPr/>
        </p:nvSpPr>
        <p:spPr bwMode="auto">
          <a:xfrm>
            <a:off x="179388" y="6511925"/>
            <a:ext cx="8820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fr-FR" altLang="fr-FR" sz="1000" b="0">
                <a:solidFill>
                  <a:srgbClr val="5F5F5F"/>
                </a:solidFill>
                <a:latin typeface="Arial Unicode MS" pitchFamily="34" charset="-128"/>
              </a:rPr>
              <a:t>								4/DESF</a:t>
            </a:r>
          </a:p>
        </p:txBody>
      </p:sp>
      <p:sp>
        <p:nvSpPr>
          <p:cNvPr id="7171" name="Text Box 10"/>
          <p:cNvSpPr txBox="1">
            <a:spLocks noChangeArrowheads="1"/>
          </p:cNvSpPr>
          <p:nvPr/>
        </p:nvSpPr>
        <p:spPr bwMode="auto">
          <a:xfrm rot="10800000" flipV="1">
            <a:off x="169863" y="0"/>
            <a:ext cx="6696075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fr-FR" altLang="fr-FR" sz="4000" b="0"/>
              <a:t>Conseils de puériculture</a:t>
            </a:r>
          </a:p>
          <a:p>
            <a:pPr>
              <a:spcBef>
                <a:spcPct val="20000"/>
              </a:spcBef>
            </a:pPr>
            <a:r>
              <a:rPr lang="fr-FR" altLang="fr-FR" sz="4000" b="0"/>
              <a:t>et soutien à la parentalité</a:t>
            </a:r>
            <a:endParaRPr lang="fr-FR" altLang="fr-FR" sz="4000" b="0">
              <a:solidFill>
                <a:srgbClr val="5F5F5F"/>
              </a:solidFill>
              <a:latin typeface="DIN-Regular" pitchFamily="50" charset="0"/>
            </a:endParaRPr>
          </a:p>
        </p:txBody>
      </p:sp>
      <p:pic>
        <p:nvPicPr>
          <p:cNvPr id="7172" name="Picture 12" descr="Val_qua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260350"/>
            <a:ext cx="169545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Image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943100"/>
            <a:ext cx="4468813" cy="444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5" name="Bulle ronde 3"/>
          <p:cNvSpPr>
            <a:spLocks noChangeArrowheads="1"/>
          </p:cNvSpPr>
          <p:nvPr/>
        </p:nvSpPr>
        <p:spPr bwMode="auto">
          <a:xfrm>
            <a:off x="5114925" y="1954213"/>
            <a:ext cx="4029075" cy="3706812"/>
          </a:xfrm>
          <a:prstGeom prst="wedgeEllipseCallout">
            <a:avLst>
              <a:gd name="adj1" fmla="val -20833"/>
              <a:gd name="adj2" fmla="val 62500"/>
            </a:avLst>
          </a:prstGeom>
          <a:gradFill rotWithShape="1">
            <a:gsLst>
              <a:gs pos="0">
                <a:srgbClr val="86E8FF"/>
              </a:gs>
              <a:gs pos="50000">
                <a:srgbClr val="B6EEFF"/>
              </a:gs>
              <a:gs pos="100000">
                <a:srgbClr val="DBF6FF"/>
              </a:gs>
            </a:gsLst>
            <a:lin ang="5400000" scaled="1"/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fr-FR" altLang="fr-FR" sz="1600"/>
              <a:t>Secrétaires </a:t>
            </a:r>
            <a:r>
              <a:rPr lang="fr-FR" altLang="fr-FR" sz="1600" b="0"/>
              <a:t>: accueil</a:t>
            </a:r>
          </a:p>
          <a:p>
            <a:r>
              <a:rPr lang="fr-FR" altLang="fr-FR" sz="1600"/>
              <a:t>Puéricultrices </a:t>
            </a:r>
            <a:r>
              <a:rPr lang="fr-FR" altLang="fr-FR" sz="1600" b="0"/>
              <a:t>: au centre PMI et à domicile,</a:t>
            </a:r>
          </a:p>
          <a:p>
            <a:r>
              <a:rPr lang="fr-FR" altLang="fr-FR" sz="1600" b="0"/>
              <a:t>massages bébé, portage, allaitement...</a:t>
            </a:r>
          </a:p>
          <a:p>
            <a:r>
              <a:rPr lang="fr-FR" altLang="fr-FR" sz="1600"/>
              <a:t>Médecins </a:t>
            </a:r>
            <a:r>
              <a:rPr lang="fr-FR" altLang="fr-FR" sz="1600" b="0"/>
              <a:t>: consultations</a:t>
            </a:r>
          </a:p>
          <a:p>
            <a:r>
              <a:rPr lang="fr-FR" altLang="fr-FR" sz="1600"/>
              <a:t>Psychologues </a:t>
            </a:r>
            <a:r>
              <a:rPr lang="fr-FR" altLang="fr-FR" sz="1600" b="0"/>
              <a:t>: entretiens</a:t>
            </a:r>
          </a:p>
          <a:p>
            <a:r>
              <a:rPr lang="fr-FR" altLang="fr-FR" sz="1600"/>
              <a:t>Consultante en lactation</a:t>
            </a:r>
          </a:p>
          <a:p>
            <a:r>
              <a:rPr lang="fr-FR" altLang="fr-FR" sz="1600"/>
              <a:t>Sage femme </a:t>
            </a:r>
            <a:r>
              <a:rPr lang="fr-FR" altLang="fr-FR" sz="1600" b="0"/>
              <a:t>: groupe de parole</a:t>
            </a:r>
          </a:p>
          <a:p>
            <a:r>
              <a:rPr lang="fr-FR" altLang="fr-FR" sz="1600"/>
              <a:t>Conseillère conjugale et familiale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34"/>
          <p:cNvSpPr txBox="1">
            <a:spLocks noChangeArrowheads="1"/>
          </p:cNvSpPr>
          <p:nvPr/>
        </p:nvSpPr>
        <p:spPr bwMode="auto">
          <a:xfrm>
            <a:off x="323850" y="6597650"/>
            <a:ext cx="8820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fr-FR" altLang="fr-FR" sz="1000" b="0">
                <a:solidFill>
                  <a:srgbClr val="5F5F5F"/>
                </a:solidFill>
                <a:latin typeface="Arial Unicode MS" pitchFamily="34" charset="-128"/>
              </a:rPr>
              <a:t>							5/DESF</a:t>
            </a:r>
          </a:p>
        </p:txBody>
      </p:sp>
      <p:pic>
        <p:nvPicPr>
          <p:cNvPr id="8195" name="Picture 38" descr="Val_qua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260350"/>
            <a:ext cx="169545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Rectangle 1"/>
          <p:cNvSpPr>
            <a:spLocks noChangeArrowheads="1"/>
          </p:cNvSpPr>
          <p:nvPr/>
        </p:nvSpPr>
        <p:spPr bwMode="auto">
          <a:xfrm>
            <a:off x="34925" y="71438"/>
            <a:ext cx="7164388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altLang="fr-FR" sz="4000" b="0" dirty="0">
                <a:latin typeface="ArialMT"/>
              </a:rPr>
              <a:t>Modes d'accueil :</a:t>
            </a:r>
          </a:p>
          <a:p>
            <a:r>
              <a:rPr lang="fr-FR" altLang="fr-FR" sz="4000" b="0" dirty="0">
                <a:latin typeface="ArialMT"/>
              </a:rPr>
              <a:t>assistantes maternelles </a:t>
            </a:r>
            <a:r>
              <a:rPr lang="fr-FR" altLang="fr-FR" sz="4000" b="0" dirty="0" smtClean="0">
                <a:latin typeface="ArialMT"/>
              </a:rPr>
              <a:t>et		structures</a:t>
            </a:r>
          </a:p>
          <a:p>
            <a:endParaRPr lang="fr-FR" altLang="fr-FR" dirty="0"/>
          </a:p>
        </p:txBody>
      </p:sp>
      <p:pic>
        <p:nvPicPr>
          <p:cNvPr id="8197" name="Imag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3027363"/>
            <a:ext cx="5257800" cy="304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8" name="Rectangle 3"/>
          <p:cNvSpPr>
            <a:spLocks noChangeArrowheads="1"/>
          </p:cNvSpPr>
          <p:nvPr/>
        </p:nvSpPr>
        <p:spPr bwMode="auto">
          <a:xfrm>
            <a:off x="5507038" y="2228850"/>
            <a:ext cx="3384550" cy="3816350"/>
          </a:xfrm>
          <a:prstGeom prst="rect">
            <a:avLst/>
          </a:prstGeom>
          <a:gradFill rotWithShape="1">
            <a:gsLst>
              <a:gs pos="0">
                <a:srgbClr val="86E8FF"/>
              </a:gs>
              <a:gs pos="50000">
                <a:srgbClr val="B6EEFF"/>
              </a:gs>
              <a:gs pos="100000">
                <a:srgbClr val="DBF6FF"/>
              </a:gs>
            </a:gsLst>
            <a:lin ang="8100000" scaled="1"/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fr-FR" altLang="fr-FR" sz="1600">
                <a:latin typeface="Arial-BoldMT"/>
              </a:rPr>
              <a:t>assistantes maternelles</a:t>
            </a:r>
          </a:p>
          <a:p>
            <a:r>
              <a:rPr lang="fr-FR" altLang="fr-FR" sz="1600">
                <a:latin typeface="Arial-BoldMT"/>
              </a:rPr>
              <a:t>et structures:</a:t>
            </a:r>
          </a:p>
          <a:p>
            <a:endParaRPr lang="fr-FR" altLang="fr-FR" sz="1600">
              <a:latin typeface="Arial-BoldMT"/>
            </a:endParaRPr>
          </a:p>
          <a:p>
            <a:endParaRPr lang="fr-FR" altLang="fr-FR" sz="1600">
              <a:latin typeface="Arial-BoldMT"/>
            </a:endParaRPr>
          </a:p>
          <a:p>
            <a:r>
              <a:rPr lang="fr-FR" altLang="fr-FR" sz="1600">
                <a:latin typeface="Arial-BoldMT"/>
              </a:rPr>
              <a:t>Secrétaire de l'unité </a:t>
            </a:r>
            <a:r>
              <a:rPr lang="fr-FR" altLang="fr-FR" sz="1600" b="0">
                <a:latin typeface="ArialMT"/>
              </a:rPr>
              <a:t>: accueil</a:t>
            </a:r>
          </a:p>
          <a:p>
            <a:r>
              <a:rPr lang="fr-FR" altLang="fr-FR" sz="1600">
                <a:latin typeface="Arial-BoldMT"/>
              </a:rPr>
              <a:t>Puéricultrices </a:t>
            </a:r>
            <a:r>
              <a:rPr lang="fr-FR" altLang="fr-FR" sz="1600" b="0">
                <a:latin typeface="ArialMT"/>
              </a:rPr>
              <a:t>: agrément, visites</a:t>
            </a:r>
          </a:p>
          <a:p>
            <a:r>
              <a:rPr lang="fr-FR" altLang="fr-FR" sz="1600" b="0">
                <a:latin typeface="ArialMT"/>
              </a:rPr>
              <a:t>de suivi, conseils, contrôle,</a:t>
            </a:r>
          </a:p>
          <a:p>
            <a:r>
              <a:rPr lang="fr-FR" altLang="fr-FR" sz="1600" b="0">
                <a:latin typeface="ArialMT"/>
              </a:rPr>
              <a:t>actions collectives</a:t>
            </a:r>
          </a:p>
          <a:p>
            <a:endParaRPr lang="fr-FR" altLang="fr-FR" sz="1600" b="0">
              <a:latin typeface="ArialMT"/>
            </a:endParaRPr>
          </a:p>
          <a:p>
            <a:r>
              <a:rPr lang="fr-FR" altLang="fr-FR" sz="1600">
                <a:latin typeface="Arial-BoldMT"/>
              </a:rPr>
              <a:t>Puéricultrices cadre de santé :</a:t>
            </a:r>
          </a:p>
          <a:p>
            <a:r>
              <a:rPr lang="fr-FR" altLang="fr-FR" sz="1600" b="0">
                <a:latin typeface="ArialMT"/>
              </a:rPr>
              <a:t>Suivi administratif des dossiers</a:t>
            </a:r>
          </a:p>
          <a:p>
            <a:r>
              <a:rPr lang="fr-FR" altLang="fr-FR" sz="1600" b="0">
                <a:latin typeface="ArialMT"/>
              </a:rPr>
              <a:t>et soutien technique</a:t>
            </a:r>
          </a:p>
          <a:p>
            <a:r>
              <a:rPr lang="fr-FR" altLang="fr-FR" sz="1600" b="0">
                <a:latin typeface="ArialMT"/>
              </a:rPr>
              <a:t>des professionnelles</a:t>
            </a:r>
          </a:p>
          <a:p>
            <a:endParaRPr lang="fr-FR" altLang="fr-FR" sz="1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7"/>
          <p:cNvSpPr txBox="1">
            <a:spLocks noChangeArrowheads="1"/>
          </p:cNvSpPr>
          <p:nvPr/>
        </p:nvSpPr>
        <p:spPr bwMode="auto">
          <a:xfrm>
            <a:off x="323850" y="6597650"/>
            <a:ext cx="8820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fr-FR" altLang="fr-FR" sz="1000" b="0">
                <a:solidFill>
                  <a:srgbClr val="5F5F5F"/>
                </a:solidFill>
                <a:latin typeface="Arial Unicode MS" pitchFamily="34" charset="-128"/>
              </a:rPr>
              <a:t>							6/DESF</a:t>
            </a:r>
          </a:p>
        </p:txBody>
      </p:sp>
      <p:pic>
        <p:nvPicPr>
          <p:cNvPr id="9219" name="Picture 11" descr="Val_qua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260350"/>
            <a:ext cx="169545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Rectangle 1"/>
          <p:cNvSpPr>
            <a:spLocks noChangeArrowheads="1"/>
          </p:cNvSpPr>
          <p:nvPr/>
        </p:nvSpPr>
        <p:spPr bwMode="auto">
          <a:xfrm>
            <a:off x="71438" y="14288"/>
            <a:ext cx="7092950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altLang="fr-FR" sz="4000" b="0">
                <a:latin typeface="ArialMT"/>
              </a:rPr>
              <a:t>Dépistages en école maternelle</a:t>
            </a:r>
          </a:p>
          <a:p>
            <a:r>
              <a:rPr lang="fr-FR" altLang="fr-FR" sz="4000" b="0">
                <a:latin typeface="ArialMT"/>
              </a:rPr>
              <a:t>	pour les enfants de ¾ ans</a:t>
            </a:r>
            <a:endParaRPr lang="fr-FR" altLang="fr-FR" sz="4000"/>
          </a:p>
        </p:txBody>
      </p:sp>
      <p:pic>
        <p:nvPicPr>
          <p:cNvPr id="9221" name="Imag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663" y="1858963"/>
            <a:ext cx="8042275" cy="473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Organigramme : Préparation 3"/>
          <p:cNvSpPr>
            <a:spLocks noChangeArrowheads="1"/>
          </p:cNvSpPr>
          <p:nvPr/>
        </p:nvSpPr>
        <p:spPr bwMode="auto">
          <a:xfrm>
            <a:off x="2357438" y="2062163"/>
            <a:ext cx="936625" cy="863600"/>
          </a:xfrm>
          <a:prstGeom prst="flowChartPreparation">
            <a:avLst/>
          </a:prstGeom>
          <a:gradFill rotWithShape="1">
            <a:gsLst>
              <a:gs pos="0">
                <a:srgbClr val="86E8FF"/>
              </a:gs>
              <a:gs pos="50000">
                <a:srgbClr val="B6EEFF"/>
              </a:gs>
              <a:gs pos="100000">
                <a:srgbClr val="DBF6FF"/>
              </a:gs>
            </a:gsLst>
            <a:lin ang="8100000" scaled="1"/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fr-FR" altLang="fr-FR" sz="1400" b="0"/>
          </a:p>
          <a:p>
            <a:pPr eaLnBrk="1" hangingPunct="1"/>
            <a:r>
              <a:rPr lang="fr-FR" altLang="fr-FR" sz="1400" b="0"/>
              <a:t>OPH</a:t>
            </a:r>
            <a:endParaRPr lang="fr-FR" altLang="fr-FR" sz="1400"/>
          </a:p>
        </p:txBody>
      </p:sp>
      <p:sp>
        <p:nvSpPr>
          <p:cNvPr id="9223" name="Organigramme : Préparation 4"/>
          <p:cNvSpPr>
            <a:spLocks noChangeArrowheads="1"/>
          </p:cNvSpPr>
          <p:nvPr/>
        </p:nvSpPr>
        <p:spPr bwMode="auto">
          <a:xfrm>
            <a:off x="5253038" y="2127250"/>
            <a:ext cx="1079500" cy="792163"/>
          </a:xfrm>
          <a:prstGeom prst="flowChartPreparation">
            <a:avLst/>
          </a:prstGeom>
          <a:gradFill rotWithShape="1">
            <a:gsLst>
              <a:gs pos="0">
                <a:srgbClr val="86E8FF"/>
              </a:gs>
              <a:gs pos="50000">
                <a:srgbClr val="B6EEFF"/>
              </a:gs>
              <a:gs pos="100000">
                <a:srgbClr val="DBF6FF"/>
              </a:gs>
            </a:gsLst>
            <a:lin ang="8100000" scaled="1"/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fr-FR" altLang="fr-FR" sz="1600" b="0"/>
          </a:p>
          <a:p>
            <a:pPr algn="r" eaLnBrk="1" hangingPunct="1"/>
            <a:r>
              <a:rPr lang="fr-FR" altLang="fr-FR" sz="1600" b="0"/>
              <a:t>ORL</a:t>
            </a:r>
            <a:endParaRPr lang="fr-FR" altLang="fr-FR" sz="1600"/>
          </a:p>
        </p:txBody>
      </p:sp>
      <p:sp>
        <p:nvSpPr>
          <p:cNvPr id="9224" name="Triangle isocèle 5"/>
          <p:cNvSpPr>
            <a:spLocks noChangeArrowheads="1"/>
          </p:cNvSpPr>
          <p:nvPr/>
        </p:nvSpPr>
        <p:spPr bwMode="auto">
          <a:xfrm>
            <a:off x="3432175" y="2670175"/>
            <a:ext cx="1617663" cy="91440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rgbClr val="86E8FF"/>
              </a:gs>
              <a:gs pos="50000">
                <a:srgbClr val="B6EEFF"/>
              </a:gs>
              <a:gs pos="100000">
                <a:srgbClr val="DBF6FF"/>
              </a:gs>
            </a:gsLst>
            <a:lin ang="8100000" scaled="1"/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r>
              <a:rPr lang="fr-FR" altLang="fr-FR" sz="1400" b="0"/>
              <a:t>Vaccins</a:t>
            </a:r>
            <a:endParaRPr lang="fr-FR" altLang="fr-FR" sz="1400"/>
          </a:p>
        </p:txBody>
      </p:sp>
      <p:sp>
        <p:nvSpPr>
          <p:cNvPr id="9225" name="Ellipse 6"/>
          <p:cNvSpPr>
            <a:spLocks noChangeArrowheads="1"/>
          </p:cNvSpPr>
          <p:nvPr/>
        </p:nvSpPr>
        <p:spPr bwMode="auto">
          <a:xfrm>
            <a:off x="3606800" y="4125913"/>
            <a:ext cx="1544638" cy="649287"/>
          </a:xfrm>
          <a:prstGeom prst="ellipse">
            <a:avLst/>
          </a:prstGeom>
          <a:gradFill rotWithShape="1">
            <a:gsLst>
              <a:gs pos="0">
                <a:srgbClr val="86E8FF"/>
              </a:gs>
              <a:gs pos="50000">
                <a:srgbClr val="B6EEFF"/>
              </a:gs>
              <a:gs pos="100000">
                <a:srgbClr val="DBF6FF"/>
              </a:gs>
            </a:gsLst>
            <a:lin ang="8100000" scaled="1"/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r" eaLnBrk="1" hangingPunct="1"/>
            <a:r>
              <a:rPr lang="fr-FR" altLang="fr-FR" sz="1400" b="0"/>
              <a:t>Poids /Taille</a:t>
            </a:r>
            <a:endParaRPr lang="fr-FR" altLang="fr-FR" sz="1400"/>
          </a:p>
        </p:txBody>
      </p:sp>
      <p:sp>
        <p:nvSpPr>
          <p:cNvPr id="9226" name="Pentagone régulier 7"/>
          <p:cNvSpPr>
            <a:spLocks noChangeArrowheads="1"/>
          </p:cNvSpPr>
          <p:nvPr/>
        </p:nvSpPr>
        <p:spPr bwMode="auto">
          <a:xfrm>
            <a:off x="3775075" y="5316538"/>
            <a:ext cx="1414463" cy="647700"/>
          </a:xfrm>
          <a:prstGeom prst="pentagon">
            <a:avLst/>
          </a:prstGeom>
          <a:gradFill rotWithShape="1">
            <a:gsLst>
              <a:gs pos="0">
                <a:srgbClr val="86E8FF"/>
              </a:gs>
              <a:gs pos="50000">
                <a:srgbClr val="B6EEFF"/>
              </a:gs>
              <a:gs pos="100000">
                <a:srgbClr val="DBF6FF"/>
              </a:gs>
            </a:gsLst>
            <a:lin ang="8100000" scaled="1"/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r>
              <a:rPr lang="fr-FR" altLang="fr-FR" sz="1400" b="0"/>
              <a:t>Lan</a:t>
            </a:r>
            <a:r>
              <a:rPr lang="fr-FR" altLang="fr-FR" sz="1400" b="0" i="1"/>
              <a:t>g</a:t>
            </a:r>
            <a:r>
              <a:rPr lang="fr-FR" altLang="fr-FR" sz="1400" b="0"/>
              <a:t>age</a:t>
            </a:r>
            <a:endParaRPr lang="fr-FR" altLang="fr-FR" sz="1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 animBg="1"/>
      <p:bldP spid="9223" grpId="0" animBg="1"/>
      <p:bldP spid="9224" grpId="0" animBg="1"/>
      <p:bldP spid="9225" grpId="0" animBg="1"/>
      <p:bldP spid="92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6"/>
          <p:cNvSpPr txBox="1">
            <a:spLocks noChangeArrowheads="1"/>
          </p:cNvSpPr>
          <p:nvPr/>
        </p:nvSpPr>
        <p:spPr bwMode="auto">
          <a:xfrm>
            <a:off x="323850" y="6613525"/>
            <a:ext cx="882015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fr-FR" altLang="fr-FR" sz="1000" b="0">
                <a:solidFill>
                  <a:srgbClr val="5F5F5F"/>
                </a:solidFill>
                <a:latin typeface="Arial Unicode MS" pitchFamily="34" charset="-128"/>
              </a:rPr>
              <a:t>								7/DESF</a:t>
            </a:r>
          </a:p>
        </p:txBody>
      </p:sp>
      <p:sp>
        <p:nvSpPr>
          <p:cNvPr id="10243" name="Rectangle 1"/>
          <p:cNvSpPr>
            <a:spLocks noChangeArrowheads="1"/>
          </p:cNvSpPr>
          <p:nvPr/>
        </p:nvSpPr>
        <p:spPr bwMode="auto">
          <a:xfrm>
            <a:off x="1050925" y="233363"/>
            <a:ext cx="44545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altLang="fr-FR" sz="4000" b="0">
                <a:latin typeface="ArialMT"/>
              </a:rPr>
              <a:t>Les Adolescents</a:t>
            </a:r>
            <a:endParaRPr lang="fr-FR" altLang="fr-FR" sz="4000"/>
          </a:p>
        </p:txBody>
      </p:sp>
      <p:pic>
        <p:nvPicPr>
          <p:cNvPr id="10247" name="Imag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844675"/>
            <a:ext cx="5318125" cy="443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Double flèche horizontale 1"/>
          <p:cNvSpPr>
            <a:spLocks noChangeArrowheads="1"/>
          </p:cNvSpPr>
          <p:nvPr/>
        </p:nvSpPr>
        <p:spPr bwMode="auto">
          <a:xfrm>
            <a:off x="6192838" y="1674813"/>
            <a:ext cx="2374900" cy="746125"/>
          </a:xfrm>
          <a:prstGeom prst="leftRightArrow">
            <a:avLst>
              <a:gd name="adj1" fmla="val 50000"/>
              <a:gd name="adj2" fmla="val 49985"/>
            </a:avLst>
          </a:prstGeom>
          <a:gradFill rotWithShape="1">
            <a:gsLst>
              <a:gs pos="0">
                <a:srgbClr val="86E8FF"/>
              </a:gs>
              <a:gs pos="50000">
                <a:srgbClr val="B6EEFF"/>
              </a:gs>
              <a:gs pos="100000">
                <a:srgbClr val="DBF6FF"/>
              </a:gs>
            </a:gsLst>
            <a:lin ang="8100000" scaled="1"/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r>
              <a:rPr lang="fr-FR" altLang="fr-FR" sz="1600"/>
              <a:t>Secrétaires : accueil</a:t>
            </a:r>
          </a:p>
        </p:txBody>
      </p:sp>
      <p:sp>
        <p:nvSpPr>
          <p:cNvPr id="3" name="Double flèche horizontale 2"/>
          <p:cNvSpPr>
            <a:spLocks noChangeArrowheads="1"/>
          </p:cNvSpPr>
          <p:nvPr/>
        </p:nvSpPr>
        <p:spPr bwMode="auto">
          <a:xfrm>
            <a:off x="5124450" y="2647950"/>
            <a:ext cx="4019550" cy="1782763"/>
          </a:xfrm>
          <a:prstGeom prst="leftRightArrow">
            <a:avLst>
              <a:gd name="adj1" fmla="val 50000"/>
              <a:gd name="adj2" fmla="val 49979"/>
            </a:avLst>
          </a:prstGeom>
          <a:gradFill rotWithShape="1">
            <a:gsLst>
              <a:gs pos="0">
                <a:srgbClr val="86E8FF"/>
              </a:gs>
              <a:gs pos="50000">
                <a:srgbClr val="B6EEFF"/>
              </a:gs>
              <a:gs pos="100000">
                <a:srgbClr val="DBF6FF"/>
              </a:gs>
            </a:gsLst>
            <a:lin ang="8100000" scaled="1"/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r>
              <a:rPr lang="fr-FR" altLang="fr-FR" sz="1600"/>
              <a:t>Sage-femme: suivi, contraception, actions collectives vie affective et sexuelle</a:t>
            </a:r>
          </a:p>
        </p:txBody>
      </p:sp>
      <p:sp>
        <p:nvSpPr>
          <p:cNvPr id="4" name="Double flèche horizontale 3"/>
          <p:cNvSpPr>
            <a:spLocks noChangeArrowheads="1"/>
          </p:cNvSpPr>
          <p:nvPr/>
        </p:nvSpPr>
        <p:spPr bwMode="auto">
          <a:xfrm>
            <a:off x="5795963" y="4525963"/>
            <a:ext cx="3348037" cy="719137"/>
          </a:xfrm>
          <a:prstGeom prst="leftRightArrow">
            <a:avLst>
              <a:gd name="adj1" fmla="val 50000"/>
              <a:gd name="adj2" fmla="val 50070"/>
            </a:avLst>
          </a:prstGeom>
          <a:gradFill rotWithShape="1">
            <a:gsLst>
              <a:gs pos="0">
                <a:srgbClr val="86E8FF"/>
              </a:gs>
              <a:gs pos="50000">
                <a:srgbClr val="B6EEFF"/>
              </a:gs>
              <a:gs pos="100000">
                <a:srgbClr val="DBF6FF"/>
              </a:gs>
            </a:gsLst>
            <a:lin ang="8100000" scaled="1"/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r>
              <a:rPr lang="fr-FR" altLang="fr-FR" sz="1600" b="0"/>
              <a:t>Médecin : suivi</a:t>
            </a:r>
            <a:r>
              <a:rPr lang="fr-FR" altLang="fr-FR" sz="1600"/>
              <a:t>, contraception</a:t>
            </a:r>
          </a:p>
        </p:txBody>
      </p:sp>
      <p:sp>
        <p:nvSpPr>
          <p:cNvPr id="5" name="Double flèche horizontale 4"/>
          <p:cNvSpPr>
            <a:spLocks noChangeArrowheads="1"/>
          </p:cNvSpPr>
          <p:nvPr/>
        </p:nvSpPr>
        <p:spPr bwMode="auto">
          <a:xfrm>
            <a:off x="5508625" y="5503863"/>
            <a:ext cx="3351213" cy="576262"/>
          </a:xfrm>
          <a:prstGeom prst="leftRightArrow">
            <a:avLst>
              <a:gd name="adj1" fmla="val 50000"/>
              <a:gd name="adj2" fmla="val 49997"/>
            </a:avLst>
          </a:prstGeom>
          <a:gradFill rotWithShape="1">
            <a:gsLst>
              <a:gs pos="0">
                <a:srgbClr val="86E8FF"/>
              </a:gs>
              <a:gs pos="50000">
                <a:srgbClr val="B6EEFF"/>
              </a:gs>
              <a:gs pos="100000">
                <a:srgbClr val="DBF6FF"/>
              </a:gs>
            </a:gsLst>
            <a:lin ang="8100000" scaled="1"/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r>
              <a:rPr lang="fr-FR" altLang="fr-FR" sz="1600" b="0"/>
              <a:t>  Conseillère conjugale et familiale</a:t>
            </a:r>
            <a:endParaRPr lang="fr-FR" altLang="fr-FR" sz="1600"/>
          </a:p>
        </p:txBody>
      </p:sp>
      <p:pic>
        <p:nvPicPr>
          <p:cNvPr id="10249" name="Picture 11" descr="Val_qua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4388" y="260350"/>
            <a:ext cx="169545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8"/>
          <p:cNvSpPr txBox="1">
            <a:spLocks noChangeArrowheads="1"/>
          </p:cNvSpPr>
          <p:nvPr/>
        </p:nvSpPr>
        <p:spPr bwMode="auto">
          <a:xfrm>
            <a:off x="323850" y="6597650"/>
            <a:ext cx="8820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fr-FR" altLang="fr-FR" sz="1000" b="0">
                <a:solidFill>
                  <a:srgbClr val="5F5F5F"/>
                </a:solidFill>
                <a:latin typeface="Arial Unicode MS" pitchFamily="34" charset="-128"/>
              </a:rPr>
              <a:t>								8/DESF</a:t>
            </a:r>
          </a:p>
        </p:txBody>
      </p:sp>
      <p:pic>
        <p:nvPicPr>
          <p:cNvPr id="11267" name="Picture 13" descr="Val_qua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388" y="260350"/>
            <a:ext cx="169545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Rectangle 1"/>
          <p:cNvSpPr>
            <a:spLocks noChangeArrowheads="1"/>
          </p:cNvSpPr>
          <p:nvPr/>
        </p:nvSpPr>
        <p:spPr bwMode="auto">
          <a:xfrm>
            <a:off x="684213" y="404813"/>
            <a:ext cx="49736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fr-FR" sz="4000" b="0">
                <a:latin typeface="ArialMT"/>
              </a:rPr>
              <a:t>Planification familiale</a:t>
            </a:r>
            <a:endParaRPr lang="fr-FR" altLang="fr-FR" sz="400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6388" y="1450975"/>
            <a:ext cx="2973387" cy="246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850" y="4305300"/>
            <a:ext cx="3021013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lèche à quatre pointes 4"/>
          <p:cNvSpPr/>
          <p:nvPr/>
        </p:nvSpPr>
        <p:spPr bwMode="auto">
          <a:xfrm>
            <a:off x="3635375" y="1441450"/>
            <a:ext cx="5402263" cy="2055813"/>
          </a:xfrm>
          <a:prstGeom prst="quadArrow">
            <a:avLst/>
          </a:prstGeom>
          <a:gradFill flip="none" rotWithShape="1">
            <a:gsLst>
              <a:gs pos="0">
                <a:srgbClr val="33CCFF">
                  <a:tint val="66000"/>
                  <a:satMod val="160000"/>
                </a:srgbClr>
              </a:gs>
              <a:gs pos="50000">
                <a:srgbClr val="33CCFF">
                  <a:tint val="44500"/>
                  <a:satMod val="160000"/>
                </a:srgbClr>
              </a:gs>
              <a:gs pos="100000">
                <a:srgbClr val="33CCFF">
                  <a:tint val="23500"/>
                  <a:satMod val="160000"/>
                </a:srgbClr>
              </a:gs>
            </a:gsLst>
            <a:lin ang="81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r>
              <a:rPr lang="fr-FR" sz="1600" b="0" dirty="0"/>
              <a:t>Secrétaires, sage-femme, médecin, Conseillère conjugale</a:t>
            </a:r>
            <a:endParaRPr lang="fr-FR" sz="1600" dirty="0"/>
          </a:p>
        </p:txBody>
      </p:sp>
      <p:sp>
        <p:nvSpPr>
          <p:cNvPr id="6" name="Flèche à quatre pointes 5"/>
          <p:cNvSpPr/>
          <p:nvPr/>
        </p:nvSpPr>
        <p:spPr bwMode="auto">
          <a:xfrm>
            <a:off x="4137025" y="4305300"/>
            <a:ext cx="4732338" cy="1876425"/>
          </a:xfrm>
          <a:prstGeom prst="quadArrow">
            <a:avLst/>
          </a:prstGeom>
          <a:gradFill flip="none" rotWithShape="1">
            <a:gsLst>
              <a:gs pos="0">
                <a:srgbClr val="33CCFF">
                  <a:tint val="66000"/>
                  <a:satMod val="160000"/>
                </a:srgbClr>
              </a:gs>
              <a:gs pos="50000">
                <a:srgbClr val="33CCFF">
                  <a:tint val="44500"/>
                  <a:satMod val="160000"/>
                </a:srgbClr>
              </a:gs>
              <a:gs pos="100000">
                <a:srgbClr val="33CCFF">
                  <a:tint val="23500"/>
                  <a:satMod val="160000"/>
                </a:srgbClr>
              </a:gs>
            </a:gsLst>
            <a:lin ang="81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eaLnBrk="1" hangingPunct="1">
              <a:defRPr/>
            </a:pPr>
            <a:r>
              <a:rPr lang="fr-FR" sz="1600" b="0" dirty="0"/>
              <a:t>             Conseillère conjugale et familiale</a:t>
            </a:r>
            <a:endParaRPr lang="fr-FR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8"/>
          <p:cNvSpPr txBox="1">
            <a:spLocks noChangeArrowheads="1"/>
          </p:cNvSpPr>
          <p:nvPr/>
        </p:nvSpPr>
        <p:spPr bwMode="auto">
          <a:xfrm>
            <a:off x="323850" y="6597650"/>
            <a:ext cx="8820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fr-FR" altLang="fr-FR" sz="1000" b="0">
                <a:solidFill>
                  <a:srgbClr val="5F5F5F"/>
                </a:solidFill>
                <a:latin typeface="Arial Unicode MS" pitchFamily="34" charset="-128"/>
              </a:rPr>
              <a:t>								9/DESF</a:t>
            </a:r>
          </a:p>
        </p:txBody>
      </p:sp>
      <p:pic>
        <p:nvPicPr>
          <p:cNvPr id="12291" name="Picture 14" descr="Pla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3198813"/>
            <a:ext cx="391795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18" descr="Val_qua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4388" y="260350"/>
            <a:ext cx="169545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Rectangle 1"/>
          <p:cNvSpPr>
            <a:spLocks noChangeArrowheads="1"/>
          </p:cNvSpPr>
          <p:nvPr/>
        </p:nvSpPr>
        <p:spPr bwMode="auto">
          <a:xfrm>
            <a:off x="539750" y="512763"/>
            <a:ext cx="59737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fr-FR" sz="4000" b="0">
                <a:latin typeface="ArialMT"/>
              </a:rPr>
              <a:t>Grossesses non désirées</a:t>
            </a:r>
            <a:endParaRPr lang="fr-FR" altLang="fr-FR" sz="4000"/>
          </a:p>
        </p:txBody>
      </p:sp>
      <p:pic>
        <p:nvPicPr>
          <p:cNvPr id="12294" name="Imag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1989138"/>
            <a:ext cx="2733675" cy="270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5" name="Rectangle 3"/>
          <p:cNvSpPr>
            <a:spLocks noChangeArrowheads="1"/>
          </p:cNvSpPr>
          <p:nvPr/>
        </p:nvSpPr>
        <p:spPr bwMode="auto">
          <a:xfrm>
            <a:off x="4189413" y="3198813"/>
            <a:ext cx="86201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altLang="fr-FR" sz="2800"/>
              <a:t>IVG</a:t>
            </a:r>
          </a:p>
        </p:txBody>
      </p:sp>
      <p:sp>
        <p:nvSpPr>
          <p:cNvPr id="5" name="Rectangle à coins arrondis 4"/>
          <p:cNvSpPr>
            <a:spLocks noChangeArrowheads="1"/>
          </p:cNvSpPr>
          <p:nvPr/>
        </p:nvSpPr>
        <p:spPr bwMode="auto">
          <a:xfrm>
            <a:off x="6402388" y="1773238"/>
            <a:ext cx="2057400" cy="8636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86E8FF"/>
              </a:gs>
              <a:gs pos="50000">
                <a:srgbClr val="B6EEFF"/>
              </a:gs>
              <a:gs pos="100000">
                <a:srgbClr val="DBF6FF"/>
              </a:gs>
            </a:gsLst>
            <a:lin ang="8100000" scaled="1"/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r>
              <a:rPr lang="fr-FR" altLang="fr-FR" sz="2000"/>
              <a:t>IVG médicamenteuse</a:t>
            </a:r>
          </a:p>
        </p:txBody>
      </p:sp>
      <p:sp>
        <p:nvSpPr>
          <p:cNvPr id="6" name="Rectangle à coins arrondis 5"/>
          <p:cNvSpPr>
            <a:spLocks noChangeArrowheads="1"/>
          </p:cNvSpPr>
          <p:nvPr/>
        </p:nvSpPr>
        <p:spPr bwMode="auto">
          <a:xfrm>
            <a:off x="6516688" y="4508500"/>
            <a:ext cx="1800225" cy="10080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86E8FF"/>
              </a:gs>
              <a:gs pos="50000">
                <a:srgbClr val="B6EEFF"/>
              </a:gs>
              <a:gs pos="100000">
                <a:srgbClr val="DBF6FF"/>
              </a:gs>
            </a:gsLst>
            <a:lin ang="8100000" scaled="1"/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r>
              <a:rPr lang="fr-FR" altLang="fr-FR" sz="2000"/>
              <a:t>IVG </a:t>
            </a:r>
          </a:p>
          <a:p>
            <a:pPr eaLnBrk="1" hangingPunct="1"/>
            <a:r>
              <a:rPr lang="fr-FR" altLang="fr-FR" sz="2000"/>
              <a:t>classique</a:t>
            </a:r>
          </a:p>
        </p:txBody>
      </p:sp>
      <p:sp>
        <p:nvSpPr>
          <p:cNvPr id="7" name="Rectangle à coins arrondis 6"/>
          <p:cNvSpPr>
            <a:spLocks noChangeArrowheads="1"/>
          </p:cNvSpPr>
          <p:nvPr/>
        </p:nvSpPr>
        <p:spPr bwMode="auto">
          <a:xfrm>
            <a:off x="1331913" y="4959350"/>
            <a:ext cx="3384550" cy="10541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86E8FF"/>
              </a:gs>
              <a:gs pos="50000">
                <a:srgbClr val="B6EEFF"/>
              </a:gs>
              <a:gs pos="100000">
                <a:srgbClr val="DBF6FF"/>
              </a:gs>
            </a:gsLst>
            <a:lin ang="8100000" scaled="1"/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r>
              <a:rPr lang="fr-FR" altLang="fr-FR" sz="1800"/>
              <a:t>Médecin, Sages-femmes,</a:t>
            </a:r>
          </a:p>
          <a:p>
            <a:pPr eaLnBrk="1" hangingPunct="1"/>
            <a:r>
              <a:rPr lang="fr-FR" altLang="fr-FR" sz="1800"/>
              <a:t>Conseillère conjugale et familiale, Secrétaires</a:t>
            </a:r>
          </a:p>
        </p:txBody>
      </p:sp>
      <p:cxnSp>
        <p:nvCxnSpPr>
          <p:cNvPr id="12299" name="Connecteur droit avec flèche 8"/>
          <p:cNvCxnSpPr>
            <a:cxnSpLocks noChangeShapeType="1"/>
          </p:cNvCxnSpPr>
          <p:nvPr/>
        </p:nvCxnSpPr>
        <p:spPr bwMode="auto">
          <a:xfrm flipV="1">
            <a:off x="5051425" y="2636838"/>
            <a:ext cx="1350963" cy="72072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12300" name="Connecteur droit avec flèche 10"/>
          <p:cNvCxnSpPr>
            <a:cxnSpLocks noChangeShapeType="1"/>
          </p:cNvCxnSpPr>
          <p:nvPr/>
        </p:nvCxnSpPr>
        <p:spPr bwMode="auto">
          <a:xfrm>
            <a:off x="5051425" y="3789363"/>
            <a:ext cx="1350963" cy="1008062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Modèle par défaut">
  <a:themeElements>
    <a:clrScheme name="Modèle par défaut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dèle par défau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845</TotalTime>
  <Words>198</Words>
  <Application>Microsoft Office PowerPoint</Application>
  <PresentationFormat>Affichage à l'écran (4:3)</PresentationFormat>
  <Paragraphs>85</Paragraphs>
  <Slides>12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25" baseType="lpstr">
      <vt:lpstr>Arial Unicode MS</vt:lpstr>
      <vt:lpstr>Microsoft YaHei</vt:lpstr>
      <vt:lpstr>Arial</vt:lpstr>
      <vt:lpstr>Arial-BoldMT</vt:lpstr>
      <vt:lpstr>ArialMT</vt:lpstr>
      <vt:lpstr>Calibri</vt:lpstr>
      <vt:lpstr>DIN-Black</vt:lpstr>
      <vt:lpstr>DIN-Regular</vt:lpstr>
      <vt:lpstr>Lucida Sans Unicode</vt:lpstr>
      <vt:lpstr>Mangal</vt:lpstr>
      <vt:lpstr>Tahoma</vt:lpstr>
      <vt:lpstr>Times New Roman</vt:lpstr>
      <vt:lpstr>Modèle par défaut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CGVO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CGVO</dc:creator>
  <cp:lastModifiedBy>DUFOND CLAIRE</cp:lastModifiedBy>
  <cp:revision>86</cp:revision>
  <dcterms:created xsi:type="dcterms:W3CDTF">2013-10-08T13:16:17Z</dcterms:created>
  <dcterms:modified xsi:type="dcterms:W3CDTF">2021-09-30T14:21:59Z</dcterms:modified>
</cp:coreProperties>
</file>